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549" r:id="rId3"/>
    <p:sldId id="260" r:id="rId4"/>
    <p:sldId id="552" r:id="rId5"/>
    <p:sldId id="478" r:id="rId6"/>
    <p:sldId id="528" r:id="rId7"/>
    <p:sldId id="553" r:id="rId8"/>
    <p:sldId id="524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25" r:id="rId17"/>
    <p:sldId id="515" r:id="rId18"/>
    <p:sldId id="516" r:id="rId19"/>
    <p:sldId id="550" r:id="rId20"/>
    <p:sldId id="503" r:id="rId21"/>
    <p:sldId id="504" r:id="rId22"/>
    <p:sldId id="505" r:id="rId23"/>
    <p:sldId id="518" r:id="rId24"/>
    <p:sldId id="519" r:id="rId25"/>
    <p:sldId id="520" r:id="rId26"/>
    <p:sldId id="521" r:id="rId27"/>
    <p:sldId id="522" r:id="rId28"/>
    <p:sldId id="526" r:id="rId29"/>
    <p:sldId id="527" r:id="rId30"/>
    <p:sldId id="532" r:id="rId31"/>
    <p:sldId id="529" r:id="rId32"/>
    <p:sldId id="530" r:id="rId33"/>
    <p:sldId id="531" r:id="rId34"/>
    <p:sldId id="534" r:id="rId35"/>
    <p:sldId id="533" r:id="rId36"/>
    <p:sldId id="535" r:id="rId37"/>
    <p:sldId id="545" r:id="rId38"/>
    <p:sldId id="544" r:id="rId39"/>
    <p:sldId id="543" r:id="rId40"/>
    <p:sldId id="538" r:id="rId41"/>
    <p:sldId id="548" r:id="rId42"/>
    <p:sldId id="540" r:id="rId43"/>
    <p:sldId id="551" r:id="rId44"/>
    <p:sldId id="489" r:id="rId45"/>
    <p:sldId id="517" r:id="rId46"/>
    <p:sldId id="487" r:id="rId47"/>
    <p:sldId id="542" r:id="rId48"/>
    <p:sldId id="547" r:id="rId49"/>
    <p:sldId id="546" r:id="rId50"/>
    <p:sldId id="536" r:id="rId51"/>
    <p:sldId id="537" r:id="rId52"/>
    <p:sldId id="539" r:id="rId53"/>
    <p:sldId id="541" r:id="rId54"/>
    <p:sldId id="259" r:id="rId55"/>
    <p:sldId id="481" r:id="rId56"/>
    <p:sldId id="261" r:id="rId57"/>
    <p:sldId id="262" r:id="rId58"/>
    <p:sldId id="263" r:id="rId59"/>
    <p:sldId id="490" r:id="rId60"/>
    <p:sldId id="491" r:id="rId61"/>
    <p:sldId id="492" r:id="rId62"/>
    <p:sldId id="493" r:id="rId63"/>
    <p:sldId id="501" r:id="rId64"/>
    <p:sldId id="502" r:id="rId65"/>
    <p:sldId id="523" r:id="rId66"/>
    <p:sldId id="506" r:id="rId67"/>
    <p:sldId id="507" r:id="rId68"/>
    <p:sldId id="508" r:id="rId69"/>
    <p:sldId id="509" r:id="rId70"/>
    <p:sldId id="510" r:id="rId71"/>
    <p:sldId id="511" r:id="rId72"/>
    <p:sldId id="512" r:id="rId73"/>
    <p:sldId id="513" r:id="rId74"/>
    <p:sldId id="480" r:id="rId75"/>
    <p:sldId id="482" r:id="rId76"/>
    <p:sldId id="483" r:id="rId77"/>
    <p:sldId id="484" r:id="rId78"/>
    <p:sldId id="485" r:id="rId79"/>
    <p:sldId id="479" r:id="rId80"/>
    <p:sldId id="264" r:id="rId81"/>
    <p:sldId id="266" r:id="rId8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89" autoAdjust="0"/>
    <p:restoredTop sz="95755"/>
  </p:normalViewPr>
  <p:slideViewPr>
    <p:cSldViewPr snapToGrid="0" snapToObjects="1">
      <p:cViewPr>
        <p:scale>
          <a:sx n="100" d="100"/>
          <a:sy n="100" d="100"/>
        </p:scale>
        <p:origin x="14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09.12.2025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notion.so/MobileOne-2126289e1f714b43a5d4c3d97e435ce4?pvs=2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DETR-ce96a32c90974db5825a3b6698a9ae2b?pvs=2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191001" y="3248332"/>
            <a:ext cx="6486624" cy="3373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b="1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b="1" dirty="0">
                    <a:solidFill>
                      <a:schemeClr val="bg1"/>
                    </a:solidFill>
                  </a:rPr>
                  <a:t>я </a:t>
                </a:r>
                <a:r>
                  <a:rPr lang="en" sz="2300" b="1" dirty="0">
                    <a:solidFill>
                      <a:schemeClr val="bg1"/>
                    </a:solidFill>
                  </a:rPr>
                  <a:t>RPN </a:t>
                </a:r>
                <a:r>
                  <a:rPr lang="en" sz="23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 xmlns=""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8" y="965675"/>
                <a:ext cx="11959771" cy="2987860"/>
              </a:xfrm>
              <a:prstGeom prst="rect">
                <a:avLst/>
              </a:prstGeom>
              <a:blipFill>
                <a:blip r:embed="rId3"/>
                <a:stretch>
                  <a:fillRect l="-612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203905" y="978539"/>
            <a:ext cx="11535649" cy="4819109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</a:t>
            </a:r>
            <a:r>
              <a:rPr lang="en" sz="2700" dirty="0" smtClean="0">
                <a:solidFill>
                  <a:schemeClr val="bg1"/>
                </a:solidFill>
              </a:rPr>
              <a:t>),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	</a:t>
            </a:r>
            <a:r>
              <a:rPr lang="en" sz="2700" dirty="0" smtClean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при 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87" y="3388094"/>
            <a:ext cx="5524046" cy="3401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97132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Mask 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233916" y="957412"/>
            <a:ext cx="6945623" cy="517357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Instant segmentation: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dirty="0" smtClean="0">
                <a:solidFill>
                  <a:schemeClr val="bg1"/>
                </a:solidFill>
              </a:rPr>
              <a:t>Loss = </a:t>
            </a:r>
            <a:r>
              <a:rPr lang="en-US" dirty="0" err="1" smtClean="0">
                <a:solidFill>
                  <a:schemeClr val="bg1"/>
                </a:solidFill>
              </a:rPr>
              <a:t>Lcls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Lreg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err="1" smtClean="0">
                <a:solidFill>
                  <a:schemeClr val="bg1"/>
                </a:solidFill>
              </a:rPr>
              <a:t>Lseg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1294122"/>
            <a:ext cx="5213683" cy="5443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286" t="16023" r="79354"/>
          <a:stretch/>
        </p:blipFill>
        <p:spPr>
          <a:xfrm>
            <a:off x="1371600" y="5254185"/>
            <a:ext cx="2005014" cy="13739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264" t="17039" r="53376" b="-2542"/>
          <a:stretch/>
        </p:blipFill>
        <p:spPr>
          <a:xfrm>
            <a:off x="3581982" y="5258213"/>
            <a:ext cx="2039605" cy="14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24843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Mask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2829826"/>
            <a:ext cx="6198901" cy="39173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19" y="481678"/>
            <a:ext cx="5647360" cy="589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525147" y="637788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https://habr.com/ru/articles/665300/</a:t>
            </a:r>
          </a:p>
        </p:txBody>
      </p:sp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410032" y="142982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</a:t>
            </a:r>
            <a:r>
              <a:rPr lang="en-US" sz="4800" b="1" dirty="0" smtClean="0">
                <a:solidFill>
                  <a:schemeClr val="bg1"/>
                </a:solidFill>
              </a:rPr>
              <a:t>-&gt; </a:t>
            </a:r>
            <a:r>
              <a:rPr sz="4800" b="1" dirty="0" smtClean="0">
                <a:solidFill>
                  <a:schemeClr val="bg1"/>
                </a:solidFill>
              </a:rPr>
              <a:t>Feature </a:t>
            </a:r>
            <a:r>
              <a:rPr sz="4800" b="1" dirty="0">
                <a:solidFill>
                  <a:schemeClr val="bg1"/>
                </a:solidFill>
              </a:rPr>
              <a:t>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, FPN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960620"/>
            <a:ext cx="11332809" cy="24118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600" b="1" dirty="0" err="1">
                <a:solidFill>
                  <a:schemeClr val="bg1"/>
                </a:solidFill>
              </a:rPr>
              <a:t>Основная</a:t>
            </a:r>
            <a:r>
              <a:rPr sz="2600" b="1" dirty="0">
                <a:solidFill>
                  <a:schemeClr val="bg1"/>
                </a:solidFill>
              </a:rPr>
              <a:t> </a:t>
            </a:r>
            <a:r>
              <a:rPr sz="2600" b="1" dirty="0" err="1">
                <a:solidFill>
                  <a:schemeClr val="bg1"/>
                </a:solidFill>
              </a:rPr>
              <a:t>идея</a:t>
            </a:r>
            <a:r>
              <a:rPr sz="2600" b="1" dirty="0">
                <a:solidFill>
                  <a:schemeClr val="bg1"/>
                </a:solidFill>
              </a:rPr>
              <a:t>: </a:t>
            </a:r>
            <a:r>
              <a:rPr sz="2600" dirty="0" err="1">
                <a:solidFill>
                  <a:schemeClr val="bg1"/>
                </a:solidFill>
              </a:rPr>
              <a:t>каждый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следующий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слой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сети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сжимает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карту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, </a:t>
            </a:r>
            <a:r>
              <a:rPr sz="2600" dirty="0" err="1">
                <a:solidFill>
                  <a:schemeClr val="bg1"/>
                </a:solidFill>
              </a:rPr>
              <a:t>тогда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можно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потерять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часть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информации</a:t>
            </a:r>
            <a:r>
              <a:rPr lang="ru-RU" sz="26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6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600" dirty="0" err="1">
                <a:solidFill>
                  <a:schemeClr val="bg1"/>
                </a:solidFill>
              </a:rPr>
              <a:t>Дл</a:t>
            </a:r>
            <a:r>
              <a:rPr lang="ru-RU" sz="2600" dirty="0">
                <a:solidFill>
                  <a:schemeClr val="bg1"/>
                </a:solidFill>
              </a:rPr>
              <a:t>я сохранения информации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используется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пирамида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из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слоев</a:t>
            </a:r>
            <a:r>
              <a:rPr sz="26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600" dirty="0" err="1">
                <a:solidFill>
                  <a:schemeClr val="bg1"/>
                </a:solidFill>
              </a:rPr>
              <a:t>Все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сохраненные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карты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признаков</a:t>
            </a:r>
            <a:r>
              <a:rPr sz="2600" dirty="0">
                <a:solidFill>
                  <a:schemeClr val="bg1"/>
                </a:solidFill>
              </a:rPr>
              <a:t> </a:t>
            </a:r>
            <a:r>
              <a:rPr sz="2600" dirty="0" err="1">
                <a:solidFill>
                  <a:schemeClr val="bg1"/>
                </a:solidFill>
              </a:rPr>
              <a:t>масштабируются</a:t>
            </a:r>
            <a:r>
              <a:rPr sz="2600" dirty="0">
                <a:solidFill>
                  <a:schemeClr val="bg1"/>
                </a:solidFill>
              </a:rPr>
              <a:t> и </a:t>
            </a:r>
            <a:r>
              <a:rPr sz="2600" dirty="0" err="1">
                <a:solidFill>
                  <a:schemeClr val="bg1"/>
                </a:solidFill>
              </a:rPr>
              <a:t>складываются</a:t>
            </a:r>
            <a:r>
              <a:rPr sz="2600" dirty="0">
                <a:solidFill>
                  <a:schemeClr val="bg1"/>
                </a:solidFill>
              </a:rPr>
              <a:t>.</a:t>
            </a:r>
            <a:endParaRPr lang="ru-RU" sz="26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6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600" dirty="0" err="1">
                <a:solidFill>
                  <a:schemeClr val="bg1"/>
                </a:solidFill>
              </a:rPr>
              <a:t>Анхоры</a:t>
            </a:r>
            <a:r>
              <a:rPr lang="ru-RU" sz="26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3322532"/>
            <a:ext cx="6387436" cy="3419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2514600" y="373963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FPN Neck</a:t>
            </a:r>
            <a:endParaRPr lang="ru-RU" dirty="0"/>
          </a:p>
        </p:txBody>
      </p:sp>
      <p:pic>
        <p:nvPicPr>
          <p:cNvPr id="1026" name="Picture 2" descr="https://www.researchgate.net/publication/379999318/figure/fig5/AS:11431281305378743@1737773677679/Diverse-neck-frameworks-such-as-FPN-PANet-BiFPN-SBiFPN-and-AFPN-along-with-our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4" y="3272905"/>
            <a:ext cx="5050844" cy="31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924674" y="658194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" dirty="0">
                <a:solidFill>
                  <a:schemeClr val="bg1"/>
                </a:solidFill>
              </a:rPr>
              <a:t>https://www.researchgate.net/publication/379999318_E-FPN_an_enhanced_feature_pyramid_network_for_UAV_scenarios_detection/figures?lo=1</a:t>
            </a:r>
          </a:p>
        </p:txBody>
      </p:sp>
      <p:pic>
        <p:nvPicPr>
          <p:cNvPr id="1028" name="Picture 4" descr="SpanEffiDet: Span-Scale and Span-Path Feature Fusion for Object Detection |  Neural Processing Lett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3" t="1498" r="19027" b="26348"/>
          <a:stretch/>
        </p:blipFill>
        <p:spPr bwMode="auto">
          <a:xfrm>
            <a:off x="10553700" y="4904998"/>
            <a:ext cx="1421818" cy="13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925175" y="6281134"/>
            <a:ext cx="857250" cy="156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EffDet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660" y="379260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RPN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12660" y="5227709"/>
            <a:ext cx="319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 = </a:t>
            </a:r>
            <a:r>
              <a:rPr lang="en-US" dirty="0" err="1" smtClean="0"/>
              <a:t>ROIPool</a:t>
            </a:r>
            <a:r>
              <a:rPr lang="en-US" dirty="0" smtClean="0"/>
              <a:t>/ROI </a:t>
            </a:r>
            <a:r>
              <a:rPr lang="en-US" dirty="0" err="1" smtClean="0"/>
              <a:t>Alighntment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54834"/>
            <a:ext cx="10919234" cy="8441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r>
              <a:rPr lang="en-US" sz="4800" b="1" dirty="0" smtClean="0">
                <a:solidFill>
                  <a:schemeClr val="bg1"/>
                </a:solidFill>
              </a:rPr>
              <a:t/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ru-RU" sz="4800" b="1" dirty="0" smtClean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132255" y="1214217"/>
            <a:ext cx="13670371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Основная проблема </a:t>
            </a:r>
            <a:r>
              <a:rPr lang="en-US" sz="2200" dirty="0" smtClean="0">
                <a:solidFill>
                  <a:schemeClr val="bg1"/>
                </a:solidFill>
              </a:rPr>
              <a:t>Faster R-CNN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многоэтапный подход требует значительных вычислений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en-US" sz="2200" dirty="0" smtClean="0">
                <a:solidFill>
                  <a:schemeClr val="bg1"/>
                </a:solidFill>
              </a:rPr>
              <a:t>2 </a:t>
            </a:r>
            <a:r>
              <a:rPr lang="ru-RU" sz="2200" dirty="0" smtClean="0">
                <a:solidFill>
                  <a:schemeClr val="bg1"/>
                </a:solidFill>
              </a:rPr>
              <a:t>сети (</a:t>
            </a:r>
            <a:r>
              <a:rPr lang="en-US" sz="2200" dirty="0" smtClean="0">
                <a:solidFill>
                  <a:schemeClr val="bg1"/>
                </a:solidFill>
              </a:rPr>
              <a:t>RPN</a:t>
            </a:r>
            <a:r>
              <a:rPr lang="ru-RU" sz="2200" dirty="0" smtClean="0">
                <a:solidFill>
                  <a:schemeClr val="bg1"/>
                </a:solidFill>
              </a:rPr>
              <a:t> подсеть) – плохо </a:t>
            </a:r>
            <a:r>
              <a:rPr lang="ru-RU" sz="2200" dirty="0" err="1" smtClean="0">
                <a:solidFill>
                  <a:schemeClr val="bg1"/>
                </a:solidFill>
              </a:rPr>
              <a:t>параллелится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промежуточный </a:t>
            </a:r>
            <a:r>
              <a:rPr lang="en-US" sz="2200" dirty="0" smtClean="0">
                <a:solidFill>
                  <a:schemeClr val="bg1"/>
                </a:solidFill>
              </a:rPr>
              <a:t>NMS (RPN)</a:t>
            </a:r>
            <a:r>
              <a:rPr lang="ru-RU" sz="2200" dirty="0" smtClean="0">
                <a:solidFill>
                  <a:schemeClr val="bg1"/>
                </a:solidFill>
              </a:rPr>
              <a:t> долгий (нужен чтобы сбалансировать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228600" lvl="1"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Сложно работать с </a:t>
            </a:r>
            <a:r>
              <a:rPr lang="en-US" sz="2200" dirty="0">
                <a:solidFill>
                  <a:schemeClr val="bg1"/>
                </a:solidFill>
              </a:rPr>
              <a:t>hard examples (</a:t>
            </a:r>
            <a:r>
              <a:rPr lang="ru-RU" sz="2200" dirty="0">
                <a:solidFill>
                  <a:schemeClr val="bg1"/>
                </a:solidFill>
              </a:rPr>
              <a:t> маленькие объекты или сложно выделяемых объекты)</a:t>
            </a:r>
            <a:endParaRPr lang="en-US" sz="22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Головы </a:t>
            </a:r>
            <a:r>
              <a:rPr lang="en-US" sz="2200" dirty="0" smtClean="0">
                <a:solidFill>
                  <a:schemeClr val="bg1"/>
                </a:solidFill>
              </a:rPr>
              <a:t>MLP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Итоговый </a:t>
            </a:r>
            <a:r>
              <a:rPr lang="en-US" sz="2200" dirty="0" smtClean="0">
                <a:solidFill>
                  <a:schemeClr val="bg1"/>
                </a:solidFill>
              </a:rPr>
              <a:t>NMS</a:t>
            </a:r>
            <a:r>
              <a:rPr lang="ru-RU" sz="2200" dirty="0" smtClean="0">
                <a:solidFill>
                  <a:schemeClr val="bg1"/>
                </a:solidFill>
              </a:rPr>
              <a:t> все равно остается</a:t>
            </a:r>
          </a:p>
          <a:p>
            <a:pPr marL="0" indent="0" algn="just">
              <a:buNone/>
              <a:defRPr sz="2000"/>
            </a:pPr>
            <a:endParaRPr lang="en-US" sz="2200" dirty="0" smtClean="0">
              <a:solidFill>
                <a:schemeClr val="bg1"/>
              </a:solidFill>
            </a:endParaRP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6054291" y="3406351"/>
            <a:ext cx="6137709" cy="3400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205102"/>
            <a:ext cx="10919234" cy="11448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Модификации </a:t>
            </a:r>
            <a:r>
              <a:rPr lang="en-US" sz="4800" b="1" dirty="0">
                <a:solidFill>
                  <a:schemeClr val="bg1"/>
                </a:solidFill>
              </a:rPr>
              <a:t>Faster-R-CNN -&gt;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630" t="-7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768646" y="0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p:sp>
        <p:nvSpPr>
          <p:cNvPr id="5" name="Объект 2"/>
          <p:cNvSpPr>
            <a:spLocks noGrp="1"/>
          </p:cNvSpPr>
          <p:nvPr>
            <p:ph type="body" idx="1"/>
          </p:nvPr>
        </p:nvSpPr>
        <p:spPr>
          <a:xfrm>
            <a:off x="195263" y="962025"/>
            <a:ext cx="11740063" cy="58959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Выход 10-100 тыс.:  большая часть </a:t>
            </a:r>
            <a:r>
              <a:rPr lang="ru-RU" sz="2400" dirty="0" err="1">
                <a:solidFill>
                  <a:schemeClr val="bg1"/>
                </a:solidFill>
              </a:rPr>
              <a:t>анхоров</a:t>
            </a:r>
            <a:r>
              <a:rPr lang="ru-RU" sz="2400" dirty="0">
                <a:solidFill>
                  <a:schemeClr val="bg1"/>
                </a:solidFill>
              </a:rPr>
              <a:t> пустые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Сеть </a:t>
            </a:r>
            <a:r>
              <a:rPr lang="ru-RU" sz="2400" dirty="0">
                <a:solidFill>
                  <a:schemeClr val="bg1"/>
                </a:solidFill>
              </a:rPr>
              <a:t>легко их классифицирует как фон</a:t>
            </a:r>
            <a:r>
              <a:rPr lang="en-US" sz="2400" dirty="0">
                <a:solidFill>
                  <a:schemeClr val="bg1"/>
                </a:solidFill>
              </a:rPr>
              <a:t> - easy negatives samples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Часто объекты сложны для классификации и не попадают в отбор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итогового </a:t>
            </a:r>
            <a:r>
              <a:rPr lang="en" sz="2400" dirty="0">
                <a:solidFill>
                  <a:schemeClr val="bg1"/>
                </a:solidFill>
              </a:rPr>
              <a:t>NMS </a:t>
            </a:r>
            <a:r>
              <a:rPr lang="ru-RU" sz="2400" dirty="0">
                <a:solidFill>
                  <a:schemeClr val="bg1"/>
                </a:solidFill>
              </a:rPr>
              <a:t>из-за сложности обучения для них – такие объекты называют </a:t>
            </a:r>
            <a:r>
              <a:rPr lang="en-US" sz="2400" dirty="0">
                <a:solidFill>
                  <a:schemeClr val="bg1"/>
                </a:solidFill>
              </a:rPr>
              <a:t>hard positive samples.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Для их компенсации возможны несколько подходов: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Промежуточный </a:t>
            </a:r>
            <a:r>
              <a:rPr lang="en-US" dirty="0">
                <a:solidFill>
                  <a:schemeClr val="bg1"/>
                </a:solidFill>
              </a:rPr>
              <a:t>NMS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Faster-R-CNN)</a:t>
            </a:r>
            <a:endParaRPr lang="ru-RU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Hard Negative Mining</a:t>
            </a:r>
            <a:r>
              <a:rPr lang="ru-RU" dirty="0">
                <a:solidFill>
                  <a:schemeClr val="bg1"/>
                </a:solidFill>
              </a:rPr>
              <a:t>: Формирование </a:t>
            </a:r>
            <a:r>
              <a:rPr lang="ru-RU" dirty="0" err="1">
                <a:solidFill>
                  <a:schemeClr val="bg1"/>
                </a:solidFill>
              </a:rPr>
              <a:t>минибатча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балансом примеров (например увеличенное число примеров с только фоном)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-US" b="1" dirty="0">
                <a:solidFill>
                  <a:schemeClr val="bg1"/>
                </a:solidFill>
              </a:rPr>
              <a:t>On-line Hard Example Mining</a:t>
            </a:r>
            <a:r>
              <a:rPr lang="ru-RU" b="1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Расчет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-а по заданному соотношению примеров со сложными и простыми случаями.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Компенсация дисбаланса функцией потерь</a:t>
            </a:r>
            <a:endParaRPr lang="en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44601" y="122863"/>
            <a:ext cx="10919234" cy="6952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Faster-R-CNN -&gt;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  <a:defRPr sz="2000"/>
                </a:pPr>
                <a:r>
                  <a:rPr lang="ru-RU" sz="2200" dirty="0" smtClean="0">
                    <a:solidFill>
                      <a:schemeClr val="bg1"/>
                    </a:solidFill>
                  </a:rPr>
                  <a:t>А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рхитектура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RetinaNet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одноэтапная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модификация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архитектур на базе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FPN. </a:t>
                </a:r>
              </a:p>
              <a:p>
                <a:pPr algn="just">
                  <a:defRPr sz="2000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Сеть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FPN backbone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д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головных блока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масштаба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(классификации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K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классов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x,y,w,h</a:t>
                </a:r>
                <a:r>
                  <a:rPr lang="en-US" sz="2200" dirty="0">
                    <a:solidFill>
                      <a:schemeClr val="bg1"/>
                    </a:solidFill>
                  </a:rPr>
                  <a:t>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A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анхарам</a:t>
                </a:r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Focal Loss: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классификации с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дисбалансом 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hard examples:</a:t>
                </a:r>
              </a:p>
              <a:p>
                <a:pPr marL="457200" lvl="1" indent="0" algn="ctr">
                  <a:buNone/>
                  <a:defRPr sz="2000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если </m:t>
                      </m:r>
                      <m:acc>
                        <m:accPr>
                          <m:chr m:val="̂"/>
                          <m:ctrlP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2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just">
                  <a:buNone/>
                  <a:defRPr sz="2000"/>
                </a:pPr>
                <a14:m>
                  <m:oMath xmlns:m="http://schemas.openxmlformats.org/officeDocument/2006/math"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 другом случае 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 smtClean="0">
                    <a:solidFill>
                      <a:schemeClr val="bg1"/>
                    </a:solidFill>
                    <a:sym typeface="Calibri"/>
                  </a:rPr>
                  <a:t>.</a:t>
                </a:r>
                <a:endParaRPr lang="ar-AE" sz="2200" dirty="0">
                  <a:solidFill>
                    <a:schemeClr val="bg1"/>
                  </a:solidFill>
                  <a:sym typeface="Calibri"/>
                </a:endParaRPr>
              </a:p>
              <a:p>
                <a:pPr lvl="1" algn="just"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685800" lvl="1" indent="-228600" algn="just">
                  <a:spcBef>
                    <a:spcPts val="500"/>
                  </a:spcBef>
                  <a:defRPr sz="2000"/>
                </a:pP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5" y="818148"/>
                <a:ext cx="11221544" cy="5674728"/>
              </a:xfrm>
              <a:prstGeom prst="rect">
                <a:avLst/>
              </a:prstGeom>
              <a:blipFill>
                <a:blip r:embed="rId2"/>
                <a:stretch>
                  <a:fillRect l="-707" t="-1396" r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4908884" y="2839454"/>
            <a:ext cx="7141945" cy="3874168"/>
            <a:chOff x="2034847" y="3118585"/>
            <a:chExt cx="8122613" cy="359503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015112" y="3118585"/>
              <a:ext cx="1142348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47" y="3118585"/>
              <a:ext cx="6980265" cy="3595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" name="Прямоугольник 1"/>
            <p:cNvSpPr/>
            <p:nvPr/>
          </p:nvSpPr>
          <p:spPr>
            <a:xfrm>
              <a:off x="9074258" y="3263315"/>
              <a:ext cx="883403" cy="3450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9074258" y="326331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9074258" y="3336632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074257" y="3421145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9074258" y="3505447"/>
              <a:ext cx="883403" cy="83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4500000">
              <a:off x="8510459" y="4813912"/>
              <a:ext cx="210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10-100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тыс.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samples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 smtClean="0">
                    <a:solidFill>
                      <a:schemeClr val="bg1"/>
                    </a:solidFill>
                  </a:rPr>
                  <a:t>Сложные </a:t>
                </a:r>
                <a:r>
                  <a:rPr lang="ru-RU" dirty="0">
                    <a:solidFill>
                      <a:schemeClr val="bg1"/>
                    </a:solidFill>
                  </a:rPr>
                  <a:t>объекты – значит маленький </a:t>
                </a:r>
                <a:r>
                  <a:rPr lang="en" dirty="0">
                    <a:solidFill>
                      <a:schemeClr val="bg1"/>
                    </a:solidFill>
                  </a:rPr>
                  <a:t>score </a:t>
                </a:r>
                <a:endParaRPr lang="en" dirty="0" smtClean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</a:t>
                </a:r>
                <a:r>
                  <a:rPr lang="en-US" dirty="0">
                    <a:solidFill>
                      <a:schemeClr val="bg1"/>
                    </a:solidFill>
                  </a:rPr>
                  <a:t> hard examples </a:t>
                </a:r>
                <a:r>
                  <a:rPr lang="ru-RU" dirty="0">
                    <a:solidFill>
                      <a:schemeClr val="bg1"/>
                    </a:solidFill>
                  </a:rPr>
                  <a:t>гораздо больший вес, </a:t>
                </a:r>
                <a:r>
                  <a:rPr lang="ru-RU" dirty="0" smtClean="0">
                    <a:solidFill>
                      <a:schemeClr val="bg1"/>
                    </a:solidFill>
                  </a:rPr>
                  <a:t>чем</a:t>
                </a:r>
                <a:r>
                  <a:rPr lang="ru-RU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easy examples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20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" y="3995678"/>
                <a:ext cx="4470437" cy="2862322"/>
              </a:xfrm>
              <a:prstGeom prst="rect">
                <a:avLst/>
              </a:prstGeom>
              <a:blipFill>
                <a:blip r:embed="rId4"/>
                <a:stretch>
                  <a:fillRect t="-1064" r="-13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780982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61744" y="3724531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5102773" y="371665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521598" y="3697401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2286" t="16023" r="79354"/>
          <a:stretch/>
        </p:blipFill>
        <p:spPr>
          <a:xfrm>
            <a:off x="233916" y="4160219"/>
            <a:ext cx="2319689" cy="15895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8264" t="17039" r="53376" b="-2542"/>
          <a:stretch/>
        </p:blipFill>
        <p:spPr>
          <a:xfrm>
            <a:off x="2610249" y="4186990"/>
            <a:ext cx="2319689" cy="161841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2"/>
          <a:srcRect l="54852" t="16024" r="26788" b="-1"/>
          <a:stretch/>
        </p:blipFill>
        <p:spPr>
          <a:xfrm>
            <a:off x="5043226" y="4169844"/>
            <a:ext cx="2319689" cy="158954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7589491" y="4160219"/>
            <a:ext cx="2319689" cy="158954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0983" t="17041" r="657" b="-1018"/>
          <a:stretch/>
        </p:blipFill>
        <p:spPr>
          <a:xfrm>
            <a:off x="10052132" y="4294567"/>
            <a:ext cx="1927569" cy="132084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165080" y="4427220"/>
            <a:ext cx="162306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10235098" y="371665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Localization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942486" cy="2584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1"/>
            <a:ext cx="6426201" cy="2632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6" y="3462227"/>
            <a:ext cx="9763290" cy="3148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5" y="3877084"/>
            <a:ext cx="8768975" cy="28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Замена задачи  </a:t>
            </a:r>
            <a:r>
              <a:rPr lang="en-US" dirty="0">
                <a:solidFill>
                  <a:schemeClr val="bg1"/>
                </a:solidFill>
              </a:rPr>
              <a:t>Multi class classification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Multi Label classification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неск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3600450" y="2484846"/>
            <a:ext cx="7677150" cy="3924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V4</a:t>
            </a:r>
            <a:r>
              <a:rPr lang="en-US" b="1" dirty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backbone</a:t>
            </a:r>
            <a:r>
              <a:rPr lang="en-US" sz="2400" dirty="0">
                <a:solidFill>
                  <a:schemeClr val="bg1"/>
                </a:solidFill>
              </a:rPr>
              <a:t> 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</a:t>
            </a:r>
            <a:r>
              <a:rPr lang="en-US" b="1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Anchor-free object detector (</a:t>
            </a:r>
            <a:r>
              <a:rPr lang="ru-RU" sz="2400" dirty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outright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Версии для </a:t>
            </a:r>
            <a:r>
              <a:rPr lang="en-US" sz="2000" dirty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045769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>
                <a:solidFill>
                  <a:schemeClr val="bg1"/>
                </a:solidFill>
              </a:rPr>
              <a:t>V10-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NMS-free</a:t>
            </a:r>
            <a:r>
              <a:rPr lang="ru-RU" sz="2300" b="1" dirty="0">
                <a:solidFill>
                  <a:schemeClr val="bg1"/>
                </a:solidFill>
              </a:rPr>
              <a:t> модель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Assignments)</a:t>
            </a:r>
            <a:r>
              <a:rPr lang="ru-RU" sz="2300" dirty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>
                <a:solidFill>
                  <a:schemeClr val="bg1"/>
                </a:solidFill>
              </a:rPr>
              <a:t>One-to-Many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-US" sz="2300" dirty="0">
                <a:solidFill>
                  <a:schemeClr val="bg1"/>
                </a:solidFill>
              </a:rPr>
              <a:t>One-to-One. </a:t>
            </a:r>
            <a:r>
              <a:rPr lang="ru-RU" sz="2300" dirty="0">
                <a:solidFill>
                  <a:schemeClr val="bg1"/>
                </a:solidFill>
              </a:rPr>
              <a:t>В </a:t>
            </a:r>
            <a:r>
              <a:rPr lang="ru-RU" sz="2300" dirty="0" err="1">
                <a:solidFill>
                  <a:schemeClr val="bg1"/>
                </a:solidFill>
              </a:rPr>
              <a:t>инференсе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>one-to-one head</a:t>
            </a:r>
            <a:endParaRPr lang="ru-RU" sz="2300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>
                <a:solidFill>
                  <a:schemeClr val="bg1"/>
                </a:solidFill>
              </a:rPr>
              <a:t>self-attention</a:t>
            </a:r>
            <a:r>
              <a:rPr lang="en-US" sz="2300" dirty="0">
                <a:solidFill>
                  <a:schemeClr val="bg1"/>
                </a:solidFill>
              </a:rPr>
              <a:t>. Residual Efficient Layer Aggregation Networks (R-ELAN)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lang="en-US" sz="2300" dirty="0">
              <a:solidFill>
                <a:schemeClr val="bg1"/>
              </a:solidFill>
            </a:endParaRPr>
          </a:p>
          <a:p>
            <a:pPr lvl="1"/>
            <a:r>
              <a:rPr lang="ru-RU" sz="1900" dirty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factor</a:t>
            </a:r>
            <a:r>
              <a:rPr lang="ru-RU" sz="1900" i="1" dirty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Attention the feature map with the resolution of (H, W) is divided into l segments of size (H/l, W) or (H, W/l).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Остаточное </a:t>
            </a:r>
            <a:r>
              <a:rPr lang="en-US" dirty="0">
                <a:solidFill>
                  <a:schemeClr val="bg1"/>
                </a:solidFill>
              </a:rPr>
              <a:t>receptive field ¼ - </a:t>
            </a:r>
            <a:r>
              <a:rPr lang="ru-RU" dirty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 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Особенности </a:t>
            </a:r>
            <a:r>
              <a:rPr lang="en-US" sz="4800" b="1" dirty="0" smtClean="0">
                <a:solidFill>
                  <a:schemeClr val="bg1"/>
                </a:solidFill>
              </a:rPr>
              <a:t>Object </a:t>
            </a:r>
            <a:r>
              <a:rPr lang="en-US" sz="4800" b="1" dirty="0">
                <a:solidFill>
                  <a:schemeClr val="bg1"/>
                </a:solidFill>
              </a:rPr>
              <a:t>detection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55958" y="1102495"/>
            <a:ext cx="10773111" cy="304660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комбинация </a:t>
            </a:r>
            <a:r>
              <a:rPr lang="ru-RU" sz="2400" b="1" dirty="0">
                <a:solidFill>
                  <a:schemeClr val="bg1"/>
                </a:solidFill>
              </a:rPr>
              <a:t>задач регрессии и </a:t>
            </a:r>
            <a:r>
              <a:rPr lang="ru-RU" sz="2400" b="1" dirty="0" smtClean="0">
                <a:solidFill>
                  <a:schemeClr val="bg1"/>
                </a:solidFill>
              </a:rPr>
              <a:t>классификации:</a:t>
            </a:r>
          </a:p>
          <a:p>
            <a:pPr lvl="1">
              <a:defRPr sz="2000"/>
            </a:pPr>
            <a:r>
              <a:rPr lang="ru-RU" sz="2000" b="1" dirty="0" smtClean="0">
                <a:solidFill>
                  <a:schemeClr val="bg1"/>
                </a:solidFill>
              </a:rPr>
              <a:t>Напр. оценка позиции </a:t>
            </a:r>
            <a:r>
              <a:rPr lang="ru-RU" sz="2000" dirty="0" smtClean="0">
                <a:solidFill>
                  <a:schemeClr val="bg1"/>
                </a:solidFill>
              </a:rPr>
              <a:t>– это задача регрессии, одновременно классификации объекта</a:t>
            </a:r>
            <a:r>
              <a:rPr lang="ru-RU" sz="2000" b="1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b="1" dirty="0" smtClean="0">
                <a:solidFill>
                  <a:schemeClr val="bg1"/>
                </a:solidFill>
              </a:rPr>
              <a:t>Количество каналов </a:t>
            </a:r>
            <a:r>
              <a:rPr lang="ru-RU" sz="2400" dirty="0" smtClean="0">
                <a:solidFill>
                  <a:schemeClr val="bg1"/>
                </a:solidFill>
              </a:rPr>
              <a:t>(или другой </a:t>
            </a:r>
            <a:r>
              <a:rPr lang="ru-RU" sz="2400" dirty="0" err="1" smtClean="0">
                <a:solidFill>
                  <a:schemeClr val="bg1"/>
                </a:solidFill>
              </a:rPr>
              <a:t>размености</a:t>
            </a:r>
            <a:r>
              <a:rPr lang="ru-RU" sz="2400" dirty="0" smtClean="0">
                <a:solidFill>
                  <a:schemeClr val="bg1"/>
                </a:solidFill>
              </a:rPr>
              <a:t>) выходов ограничено максимальным числом объектов.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Большая часть выходов пустые или фон  – отсюда дисбаланс классов.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Объекты разного размера, в разном к-</a:t>
            </a:r>
            <a:r>
              <a:rPr lang="ru-RU" sz="2000" dirty="0" err="1" smtClean="0">
                <a:solidFill>
                  <a:schemeClr val="bg1"/>
                </a:solidFill>
              </a:rPr>
              <a:t>ве</a:t>
            </a:r>
            <a:r>
              <a:rPr lang="ru-RU" sz="2000" dirty="0" smtClean="0">
                <a:solidFill>
                  <a:schemeClr val="bg1"/>
                </a:solidFill>
              </a:rPr>
              <a:t> представлены в выборке и </a:t>
            </a:r>
            <a:r>
              <a:rPr lang="ru-RU" sz="2000" dirty="0" err="1" smtClean="0">
                <a:solidFill>
                  <a:schemeClr val="bg1"/>
                </a:solidFill>
              </a:rPr>
              <a:t>тд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Один и тот же объект может быть найден несколько раз одновременно.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Но с разной вероятностью</a:t>
            </a:r>
          </a:p>
          <a:p>
            <a:pPr lvl="1"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Также объекты могут и пересекаться.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Доп. </a:t>
            </a:r>
            <a:r>
              <a:rPr lang="ru-RU" sz="2400" dirty="0" smtClean="0">
                <a:solidFill>
                  <a:schemeClr val="bg1"/>
                </a:solidFill>
              </a:rPr>
              <a:t>Качество разметки – сильно влияет.</a:t>
            </a:r>
            <a:endParaRPr lang="ru-RU" sz="2400" dirty="0" smtClean="0">
              <a:solidFill>
                <a:schemeClr val="bg1"/>
              </a:solidFill>
            </a:endParaRPr>
          </a:p>
          <a:p>
            <a:pPr>
              <a:defRPr sz="2000"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0390057" y="1187025"/>
            <a:ext cx="0" cy="263006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444289" y="1187025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Loss = </a:t>
            </a:r>
            <a:r>
              <a:rPr lang="en-US" b="1" dirty="0" err="1" smtClean="0">
                <a:solidFill>
                  <a:schemeClr val="bg1"/>
                </a:solidFill>
              </a:rPr>
              <a:t>Lcls+Lreg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0452958" y="1591572"/>
            <a:ext cx="177747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Дисбаланс: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Hard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Easy negative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0436751" y="3099724"/>
            <a:ext cx="1729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Спец. Алг.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Отбора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 объектов </a:t>
            </a:r>
            <a:r>
              <a:rPr lang="en-US" dirty="0" smtClean="0">
                <a:solidFill>
                  <a:schemeClr val="bg1"/>
                </a:solidFill>
              </a:rPr>
              <a:t>NMS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576141" y="124849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119971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map (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+ 1d </a:t>
            </a:r>
            <a:r>
              <a:rPr lang="ru-RU" sz="2400" dirty="0">
                <a:solidFill>
                  <a:schemeClr val="bg1"/>
                </a:solidFill>
              </a:rPr>
              <a:t>свертка</a:t>
            </a:r>
            <a:r>
              <a:rPr lang="en-US" sz="2400" dirty="0">
                <a:solidFill>
                  <a:schemeClr val="bg1"/>
                </a:solidFill>
              </a:rPr>
              <a:t>);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ViT</a:t>
            </a:r>
            <a:r>
              <a:rPr lang="en-US" sz="2400" b="1" dirty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>
                <a:solidFill>
                  <a:schemeClr val="bg1"/>
                </a:solidFill>
              </a:rPr>
              <a:t>анхоров</a:t>
            </a:r>
            <a:r>
              <a:rPr lang="ru-RU" sz="2400" b="1" dirty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NMS-Free </a:t>
            </a:r>
            <a:r>
              <a:rPr lang="ru-RU" sz="2400" b="1" dirty="0">
                <a:solidFill>
                  <a:schemeClr val="bg1"/>
                </a:solidFill>
              </a:rPr>
              <a:t>архитектура (</a:t>
            </a:r>
            <a:r>
              <a:rPr lang="en-US" sz="2400" b="1" dirty="0">
                <a:solidFill>
                  <a:schemeClr val="bg1"/>
                </a:solidFill>
              </a:rPr>
              <a:t>one-to-one)</a:t>
            </a:r>
            <a:r>
              <a:rPr lang="ru-RU" sz="2400" b="1" dirty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>
                <a:solidFill>
                  <a:schemeClr val="bg1"/>
                </a:solidFill>
              </a:rPr>
              <a:t>лосу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>
                <a:solidFill>
                  <a:schemeClr val="bg1"/>
                </a:solidFill>
              </a:rPr>
              <a:t>Иногда </a:t>
            </a:r>
            <a:r>
              <a:rPr lang="en-US" sz="2000" b="1" dirty="0">
                <a:solidFill>
                  <a:schemeClr val="bg1"/>
                </a:solidFill>
              </a:rPr>
              <a:t>NMS </a:t>
            </a:r>
            <a:r>
              <a:rPr lang="ru-RU" sz="2000" b="1" dirty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69211-3059-905B-A30D-0CADF092F5CC}"/>
              </a:ext>
            </a:extLst>
          </p:cNvPr>
          <p:cNvSpPr txBox="1"/>
          <p:nvPr/>
        </p:nvSpPr>
        <p:spPr>
          <a:xfrm>
            <a:off x="862876" y="6520389"/>
            <a:ext cx="6281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amaarora.github.io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posts</a:t>
            </a:r>
            <a:r>
              <a:rPr lang="ru-RU" sz="1400" dirty="0">
                <a:solidFill>
                  <a:schemeClr val="bg1"/>
                </a:solidFill>
              </a:rPr>
              <a:t>/2021-07-26-annotateddetr.html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Encoder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трансформер</a:t>
            </a:r>
            <a:r>
              <a:rPr lang="ru-RU" sz="2200" b="1" dirty="0">
                <a:solidFill>
                  <a:schemeClr val="bg1"/>
                </a:solidFill>
              </a:rPr>
              <a:t> (</a:t>
            </a:r>
            <a:r>
              <a:rPr lang="en-US" sz="2200" b="1" dirty="0" err="1">
                <a:solidFill>
                  <a:schemeClr val="bg1"/>
                </a:solidFill>
              </a:rPr>
              <a:t>ViT</a:t>
            </a:r>
            <a:r>
              <a:rPr lang="en-US" sz="2200" b="1" dirty="0">
                <a:solidFill>
                  <a:schemeClr val="bg1"/>
                </a:solidFill>
              </a:rPr>
              <a:t>-like) </a:t>
            </a:r>
            <a:endParaRPr lang="ru-RU" sz="2200" b="1" dirty="0">
              <a:solidFill>
                <a:schemeClr val="bg1"/>
              </a:solidFill>
            </a:endParaRP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Фиксированное 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в декодер и </a:t>
            </a:r>
            <a:r>
              <a:rPr lang="ru-RU" sz="2200" b="1" dirty="0" err="1">
                <a:solidFill>
                  <a:schemeClr val="bg1"/>
                </a:solidFill>
              </a:rPr>
              <a:t>энкодер</a:t>
            </a:r>
            <a:r>
              <a:rPr lang="ru-RU" sz="2200" b="1" dirty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>
                <a:solidFill>
                  <a:schemeClr val="bg1"/>
                </a:solidFill>
              </a:rPr>
              <a:t>Q, K </a:t>
            </a:r>
            <a:r>
              <a:rPr lang="ru-RU" sz="2200" b="1" dirty="0">
                <a:solidFill>
                  <a:schemeClr val="bg1"/>
                </a:solidFill>
              </a:rPr>
              <a:t>– в каждом слое.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Feed-Forward 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>
                <a:solidFill>
                  <a:schemeClr val="bg1"/>
                </a:solidFill>
              </a:rPr>
              <a:t>no-object - </a:t>
            </a:r>
            <a:r>
              <a:rPr lang="ru-RU" sz="2200" dirty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Показано что </a:t>
            </a:r>
            <a:r>
              <a:rPr lang="en-US" sz="2200" dirty="0">
                <a:solidFill>
                  <a:schemeClr val="bg1"/>
                </a:solidFill>
              </a:rPr>
              <a:t>MHSA </a:t>
            </a:r>
            <a:r>
              <a:rPr lang="ru-RU" sz="2200" dirty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47" y="1155367"/>
            <a:ext cx="4984753" cy="53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>
                <a:solidFill>
                  <a:schemeClr val="bg1"/>
                </a:solidFill>
              </a:rPr>
              <a:t>токенов</a:t>
            </a:r>
            <a:r>
              <a:rPr lang="ru-RU" sz="2200" b="1" dirty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остановки, </a:t>
            </a:r>
            <a:r>
              <a:rPr lang="en-US" sz="2200" dirty="0">
                <a:solidFill>
                  <a:schemeClr val="bg1"/>
                </a:solidFill>
              </a:rPr>
              <a:t>k&lt;m (</a:t>
            </a:r>
            <a:r>
              <a:rPr lang="ru-RU" sz="2200" dirty="0">
                <a:solidFill>
                  <a:schemeClr val="bg1"/>
                </a:solidFill>
              </a:rPr>
              <a:t>числа </a:t>
            </a:r>
            <a:r>
              <a:rPr lang="ru-RU" sz="2200" dirty="0" err="1">
                <a:solidFill>
                  <a:schemeClr val="bg1"/>
                </a:solidFill>
              </a:rPr>
              <a:t>токенов</a:t>
            </a:r>
            <a:r>
              <a:rPr lang="ru-RU" sz="2200" dirty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>
                <a:solidFill>
                  <a:schemeClr val="bg1"/>
                </a:solidFill>
              </a:rPr>
              <a:t>детекций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—как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Декодер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41032-3019-0B9B-0AA8-7DAE181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074AC95-9C14-CB55-2D8C-FB35F071A56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81A90B23-3930-0F9B-45E2-DE30607D28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Недостатки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 err="1">
                <a:solidFill>
                  <a:schemeClr val="bg1"/>
                </a:solidFill>
              </a:rPr>
              <a:t>vanila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F3AAD8AD-35A2-07B2-2FC5-81289E48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312" y="945966"/>
            <a:ext cx="11774988" cy="55945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Низкая сходимость обучения - </a:t>
            </a:r>
            <a:r>
              <a:rPr lang="ru-RU" sz="2400" dirty="0">
                <a:solidFill>
                  <a:schemeClr val="bg1"/>
                </a:solidFill>
              </a:rPr>
              <a:t>тяжело обучать большие </a:t>
            </a:r>
            <a:r>
              <a:rPr lang="ru-RU" sz="2400" dirty="0" err="1">
                <a:solidFill>
                  <a:schemeClr val="bg1"/>
                </a:solidFill>
              </a:rPr>
              <a:t>трансформерные</a:t>
            </a:r>
            <a:r>
              <a:rPr lang="ru-RU" sz="2400" dirty="0">
                <a:solidFill>
                  <a:schemeClr val="bg1"/>
                </a:solidFill>
              </a:rPr>
              <a:t> архитектуры: нужно много данных, критически важен </a:t>
            </a:r>
            <a:r>
              <a:rPr lang="en" sz="2400" dirty="0">
                <a:solidFill>
                  <a:schemeClr val="bg1"/>
                </a:solidFill>
              </a:rPr>
              <a:t>learning rate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scheduling, </a:t>
            </a:r>
            <a:r>
              <a:rPr lang="ru-RU" sz="2400" dirty="0">
                <a:solidFill>
                  <a:schemeClr val="bg1"/>
                </a:solidFill>
              </a:rPr>
              <a:t>чтобы </a:t>
            </a:r>
            <a:r>
              <a:rPr lang="ru-RU" sz="2400" dirty="0" err="1">
                <a:solidFill>
                  <a:schemeClr val="bg1"/>
                </a:solidFill>
              </a:rPr>
              <a:t>лосс</a:t>
            </a:r>
            <a:r>
              <a:rPr lang="ru-RU" sz="2400" dirty="0">
                <a:solidFill>
                  <a:schemeClr val="bg1"/>
                </a:solidFill>
              </a:rPr>
              <a:t> не улетел в </a:t>
            </a:r>
            <a:r>
              <a:rPr lang="en" sz="2400" dirty="0" err="1">
                <a:solidFill>
                  <a:schemeClr val="bg1"/>
                </a:solidFill>
              </a:rPr>
              <a:t>NaN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так далее. 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Инициализация </a:t>
            </a:r>
            <a:r>
              <a:rPr lang="en" sz="2400" b="1" dirty="0">
                <a:solidFill>
                  <a:schemeClr val="bg1"/>
                </a:solidFill>
              </a:rPr>
              <a:t>decoder </a:t>
            </a:r>
            <a:r>
              <a:rPr lang="en" sz="2400" b="1" dirty="0" smtClean="0">
                <a:solidFill>
                  <a:schemeClr val="bg1"/>
                </a:solidFill>
              </a:rPr>
              <a:t>queries</a:t>
            </a:r>
            <a:r>
              <a:rPr lang="ru-RU" sz="2400" b="1" dirty="0" smtClean="0">
                <a:solidFill>
                  <a:schemeClr val="bg1"/>
                </a:solidFill>
              </a:rPr>
              <a:t> нулями </a:t>
            </a:r>
            <a:r>
              <a:rPr lang="ru-RU" sz="2400" dirty="0" smtClean="0">
                <a:solidFill>
                  <a:schemeClr val="bg1"/>
                </a:solidFill>
              </a:rPr>
              <a:t>существенно увеличивает </a:t>
            </a:r>
            <a:r>
              <a:rPr lang="ru-RU" sz="2400" dirty="0">
                <a:solidFill>
                  <a:schemeClr val="bg1"/>
                </a:solidFill>
              </a:rPr>
              <a:t>время обучения — </a:t>
            </a:r>
            <a:r>
              <a:rPr lang="en" sz="2400" b="1" dirty="0">
                <a:solidFill>
                  <a:schemeClr val="bg1"/>
                </a:solidFill>
              </a:rPr>
              <a:t>queries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должны </a:t>
            </a:r>
            <a:r>
              <a:rPr lang="ru-RU" sz="2400" dirty="0" smtClean="0">
                <a:solidFill>
                  <a:schemeClr val="bg1"/>
                </a:solidFill>
              </a:rPr>
              <a:t>научиться </a:t>
            </a:r>
            <a:r>
              <a:rPr lang="ru-RU" sz="2400" dirty="0">
                <a:solidFill>
                  <a:schemeClr val="bg1"/>
                </a:solidFill>
              </a:rPr>
              <a:t>улавливать визуальную информацию об объектах без предварительных знаний.</a:t>
            </a:r>
            <a:endParaRPr lang="en" sz="2400" dirty="0">
              <a:solidFill>
                <a:schemeClr val="bg1"/>
              </a:solidFill>
            </a:endParaRPr>
          </a:p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Один масштаб разрешения - </a:t>
            </a:r>
            <a:r>
              <a:rPr lang="ru-RU" sz="2400" dirty="0" smtClean="0">
                <a:solidFill>
                  <a:schemeClr val="bg1"/>
                </a:solidFill>
              </a:rPr>
              <a:t>слишком </a:t>
            </a:r>
            <a:r>
              <a:rPr lang="ru-RU" sz="2400" dirty="0">
                <a:solidFill>
                  <a:schemeClr val="bg1"/>
                </a:solidFill>
              </a:rPr>
              <a:t>маленькое разрешение для точной детекции небольших объектов. 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1" algn="just"/>
            <a:r>
              <a:rPr lang="ru-RU" dirty="0" smtClean="0">
                <a:solidFill>
                  <a:schemeClr val="bg1"/>
                </a:solidFill>
              </a:rPr>
              <a:t>операции </a:t>
            </a:r>
            <a:r>
              <a:rPr lang="en" dirty="0">
                <a:solidFill>
                  <a:schemeClr val="bg1"/>
                </a:solidFill>
              </a:rPr>
              <a:t>self-attention </a:t>
            </a:r>
            <a:r>
              <a:rPr lang="ru-RU" dirty="0">
                <a:solidFill>
                  <a:schemeClr val="bg1"/>
                </a:solidFill>
              </a:rPr>
              <a:t>в энкодере и </a:t>
            </a:r>
            <a:r>
              <a:rPr lang="en" dirty="0">
                <a:solidFill>
                  <a:schemeClr val="bg1"/>
                </a:solidFill>
              </a:rPr>
              <a:t>cross-attention </a:t>
            </a:r>
            <a:r>
              <a:rPr lang="ru-RU" dirty="0">
                <a:solidFill>
                  <a:schemeClr val="bg1"/>
                </a:solidFill>
              </a:rPr>
              <a:t>в декодере очень чувствительны к размерности фичей, потому что </a:t>
            </a:r>
            <a:r>
              <a:rPr lang="en" dirty="0">
                <a:solidFill>
                  <a:schemeClr val="bg1"/>
                </a:solidFill>
              </a:rPr>
              <a:t>attention </a:t>
            </a:r>
            <a:r>
              <a:rPr lang="ru-RU" dirty="0">
                <a:solidFill>
                  <a:schemeClr val="bg1"/>
                </a:solidFill>
              </a:rPr>
              <a:t>имеет квадратичную зависимость от них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большие затраты по времени и памяти на </a:t>
            </a:r>
            <a:r>
              <a:rPr lang="ru-RU" sz="24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400" dirty="0" smtClean="0">
                <a:solidFill>
                  <a:schemeClr val="bg1"/>
                </a:solidFill>
              </a:rPr>
              <a:t> вследствие квадратичной сложности </a:t>
            </a:r>
            <a:r>
              <a:rPr lang="en" sz="2400" dirty="0" smtClean="0">
                <a:solidFill>
                  <a:schemeClr val="bg1"/>
                </a:solidFill>
              </a:rPr>
              <a:t>Attention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C49DC-EA71-8570-0380-08101D9408D3}"/>
              </a:ext>
            </a:extLst>
          </p:cNvPr>
          <p:cNvSpPr txBox="1"/>
          <p:nvPr/>
        </p:nvSpPr>
        <p:spPr>
          <a:xfrm>
            <a:off x="6035458" y="6404784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варианты </a:t>
            </a:r>
            <a:r>
              <a:rPr lang="en-US" sz="4800" b="1" dirty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Faster-DETR – PAN </a:t>
            </a:r>
            <a:r>
              <a:rPr lang="ru-RU" dirty="0">
                <a:solidFill>
                  <a:schemeClr val="bg1"/>
                </a:solidFill>
              </a:rPr>
              <a:t>для маленьких объектов,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Deformable DETR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</a:rPr>
              <a:t>повышение сходимости за счет </a:t>
            </a:r>
            <a:r>
              <a:rPr lang="en" dirty="0">
                <a:solidFill>
                  <a:schemeClr val="bg1"/>
                </a:solidFill>
              </a:rPr>
              <a:t>multi-scale </a:t>
            </a:r>
            <a:r>
              <a:rPr lang="ru-RU" dirty="0">
                <a:solidFill>
                  <a:schemeClr val="bg1"/>
                </a:solidFill>
              </a:rPr>
              <a:t>фич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Lite DETR  - </a:t>
            </a:r>
            <a:r>
              <a:rPr lang="ru-RU" dirty="0">
                <a:solidFill>
                  <a:schemeClr val="bg1"/>
                </a:solidFill>
              </a:rPr>
              <a:t>оптимизация </a:t>
            </a:r>
            <a:r>
              <a:rPr lang="en-US" dirty="0">
                <a:solidFill>
                  <a:schemeClr val="bg1"/>
                </a:solidFill>
              </a:rPr>
              <a:t>DETER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multi-scale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endParaRPr lang="en" dirty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Anchor </a:t>
            </a:r>
            <a:r>
              <a:rPr lang="en" dirty="0">
                <a:solidFill>
                  <a:schemeClr val="bg1"/>
                </a:solidFill>
              </a:rPr>
              <a:t>DETR   - </a:t>
            </a:r>
            <a:r>
              <a:rPr lang="ru-RU" dirty="0">
                <a:solidFill>
                  <a:schemeClr val="bg1"/>
                </a:solidFill>
              </a:rPr>
              <a:t>возврат с </a:t>
            </a:r>
            <a:r>
              <a:rPr lang="ru-RU" dirty="0" err="1">
                <a:solidFill>
                  <a:schemeClr val="bg1"/>
                </a:solidFill>
              </a:rPr>
              <a:t>анхорами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NMS Strikes Back (DETA)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en-US" dirty="0">
                <a:solidFill>
                  <a:schemeClr val="bg1"/>
                </a:solidFill>
              </a:rPr>
              <a:t>DETR c NMS</a:t>
            </a: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 smtClean="0">
                <a:solidFill>
                  <a:schemeClr val="bg1"/>
                </a:solidFill>
              </a:rPr>
              <a:t>YOLO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" dirty="0" smtClean="0">
                <a:solidFill>
                  <a:schemeClr val="bg1"/>
                </a:solidFill>
              </a:rPr>
              <a:t>RT-DETR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V2/V3</a:t>
            </a:r>
            <a:r>
              <a:rPr lang="en" dirty="0">
                <a:solidFill>
                  <a:schemeClr val="bg1"/>
                </a:solidFill>
              </a:rPr>
              <a:t>  - Real Time DETER </a:t>
            </a:r>
            <a:r>
              <a:rPr lang="ru-RU" dirty="0">
                <a:solidFill>
                  <a:schemeClr val="bg1"/>
                </a:solidFill>
              </a:rPr>
              <a:t>на основе идей </a:t>
            </a:r>
            <a:r>
              <a:rPr lang="en-US" dirty="0">
                <a:solidFill>
                  <a:schemeClr val="bg1"/>
                </a:solidFill>
              </a:rPr>
              <a:t>YOLO</a:t>
            </a:r>
            <a:endParaRPr lang="ru-RU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F78E3-AE38-AC54-3A14-8E5519959D95}"/>
              </a:ext>
            </a:extLst>
          </p:cNvPr>
          <p:cNvSpPr txBox="1"/>
          <p:nvPr/>
        </p:nvSpPr>
        <p:spPr>
          <a:xfrm>
            <a:off x="254903" y="6404784"/>
            <a:ext cx="6135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habr.com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articles</a:t>
            </a:r>
            <a:r>
              <a:rPr lang="ru-RU" sz="1400" dirty="0">
                <a:solidFill>
                  <a:schemeClr val="bg1"/>
                </a:solidFill>
              </a:rPr>
              <a:t>/736950/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CB1-1E3B-8783-CB8A-2E78D7FECD99}"/>
              </a:ext>
            </a:extLst>
          </p:cNvPr>
          <p:cNvSpPr txBox="1"/>
          <p:nvPr/>
        </p:nvSpPr>
        <p:spPr>
          <a:xfrm>
            <a:off x="2364288" y="6551017"/>
            <a:ext cx="6156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habr.com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articles</a:t>
            </a:r>
            <a:r>
              <a:rPr lang="ru-RU" sz="1600" dirty="0">
                <a:solidFill>
                  <a:schemeClr val="bg1"/>
                </a:solidFill>
              </a:rPr>
              <a:t>/740102/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706EB-9435-330F-1818-D974034CE3BF}"/>
              </a:ext>
            </a:extLst>
          </p:cNvPr>
          <p:cNvSpPr txBox="1"/>
          <p:nvPr/>
        </p:nvSpPr>
        <p:spPr>
          <a:xfrm>
            <a:off x="6096000" y="616868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8054" y="6015578"/>
            <a:ext cx="78285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>
                <a:solidFill>
                  <a:schemeClr val="bg1"/>
                </a:solidFill>
              </a:rPr>
              <a:t>https://sh-tsang.medium.com/brief-review-lite-detr-an-interleaved-multi-scale-encoder-for-efficient-detr-a80f86f92c1d</a:t>
            </a: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maps</a:t>
            </a:r>
            <a:r>
              <a:rPr lang="en" sz="2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</a:t>
            </a:r>
            <a:r>
              <a:rPr lang="en-US" sz="2400" b="1" dirty="0" smtClean="0">
                <a:solidFill>
                  <a:schemeClr val="bg1"/>
                </a:solidFill>
              </a:rPr>
              <a:t>interactions</a:t>
            </a:r>
            <a:r>
              <a:rPr lang="ru-RU" sz="2400" b="1" dirty="0" smtClean="0">
                <a:solidFill>
                  <a:schemeClr val="bg1"/>
                </a:solidFill>
              </a:rPr>
              <a:t> –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преобразование  </a:t>
            </a:r>
            <a:r>
              <a:rPr lang="en-US" sz="2400" dirty="0" smtClean="0">
                <a:solidFill>
                  <a:schemeClr val="bg1"/>
                </a:solidFill>
              </a:rPr>
              <a:t>multiscale feature map</a:t>
            </a:r>
            <a:r>
              <a:rPr lang="ru-RU" sz="2400" dirty="0" smtClean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marL="228600" lvl="1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Uncertainty-minimal Query Selection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- Отбор </a:t>
            </a:r>
            <a:r>
              <a:rPr lang="ru-RU" dirty="0" err="1">
                <a:solidFill>
                  <a:schemeClr val="bg1"/>
                </a:solidFill>
              </a:rPr>
              <a:t>фич</a:t>
            </a:r>
            <a:r>
              <a:rPr lang="ru-RU" dirty="0">
                <a:solidFill>
                  <a:schemeClr val="bg1"/>
                </a:solidFill>
              </a:rPr>
              <a:t> с минимальной неопределенностью</a:t>
            </a:r>
          </a:p>
          <a:p>
            <a:r>
              <a:rPr lang="en" sz="2400" b="1" dirty="0" smtClean="0">
                <a:solidFill>
                  <a:schemeClr val="bg1"/>
                </a:solidFill>
              </a:rPr>
              <a:t>Transformer </a:t>
            </a:r>
            <a:r>
              <a:rPr lang="en" sz="2400" b="1" dirty="0">
                <a:solidFill>
                  <a:schemeClr val="bg1"/>
                </a:solidFill>
              </a:rPr>
              <a:t>Decoder</a:t>
            </a:r>
            <a:r>
              <a:rPr lang="en" sz="2400" dirty="0">
                <a:solidFill>
                  <a:schemeClr val="bg1"/>
                </a:solidFill>
              </a:rPr>
              <a:t> </a:t>
            </a:r>
            <a:r>
              <a:rPr lang="en-US" sz="2400" dirty="0" smtClean="0">
                <a:solidFill>
                  <a:schemeClr val="bg1"/>
                </a:solidFill>
              </a:rPr>
              <a:t>+ </a:t>
            </a:r>
            <a:r>
              <a:rPr lang="ru-RU" sz="2400" dirty="0" smtClean="0">
                <a:solidFill>
                  <a:schemeClr val="bg1"/>
                </a:solidFill>
              </a:rPr>
              <a:t>головная часть.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70D790-776B-BF3C-FC1B-671529C2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66" y="3060834"/>
            <a:ext cx="9588416" cy="32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</p:spTree>
    <p:extLst>
      <p:ext uri="{BB962C8B-B14F-4D97-AF65-F5344CB8AC3E}">
        <p14:creationId xmlns:p14="http://schemas.microsoft.com/office/powerpoint/2010/main" val="14346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3955"/>
            <a:ext cx="1194435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Исплоьзуется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" sz="2400" b="1" dirty="0" smtClean="0">
                <a:solidFill>
                  <a:schemeClr val="bg1"/>
                </a:solidFill>
              </a:rPr>
              <a:t>CNN-</a:t>
            </a:r>
            <a:r>
              <a:rPr lang="ru-RU" sz="2400" b="1" dirty="0" err="1" smtClean="0">
                <a:solidFill>
                  <a:schemeClr val="bg1"/>
                </a:solidFill>
              </a:rPr>
              <a:t>бэкбон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ResNet</a:t>
            </a:r>
            <a:r>
              <a:rPr lang="en-US" sz="2400" b="1" dirty="0" smtClean="0">
                <a:solidFill>
                  <a:schemeClr val="bg1"/>
                </a:solidFill>
              </a:rPr>
              <a:t>-like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" sz="2400" dirty="0">
                <a:solidFill>
                  <a:schemeClr val="bg1"/>
                </a:solidFill>
              </a:rPr>
              <a:t>feature </a:t>
            </a:r>
            <a:r>
              <a:rPr lang="en" sz="2400" dirty="0" smtClean="0">
                <a:solidFill>
                  <a:schemeClr val="bg1"/>
                </a:solidFill>
              </a:rPr>
              <a:t>maps S3, S4, S5;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7747017" y="6453744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7732" y="6505834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05141" y="63460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9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53" y="1603900"/>
            <a:ext cx="7211497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732597"/>
            <a:ext cx="12080444" cy="6257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 smtClean="0">
                <a:solidFill>
                  <a:schemeClr val="bg1"/>
                </a:solidFill>
              </a:rPr>
              <a:t>Efficient </a:t>
            </a:r>
            <a:r>
              <a:rPr lang="en" sz="2400" b="1" dirty="0">
                <a:solidFill>
                  <a:schemeClr val="bg1"/>
                </a:solidFill>
              </a:rPr>
              <a:t>Hybrid Encoder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-</a:t>
            </a:r>
            <a:r>
              <a:rPr lang="en-US" sz="2400" b="1" dirty="0">
                <a:solidFill>
                  <a:schemeClr val="bg1"/>
                </a:solidFill>
              </a:rPr>
              <a:t>optimize both intra-scale and cross-scale interactions</a:t>
            </a:r>
            <a:r>
              <a:rPr lang="ru-RU" sz="2400" b="1" dirty="0">
                <a:solidFill>
                  <a:schemeClr val="bg1"/>
                </a:solidFill>
              </a:rPr>
              <a:t> –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Transformer</a:t>
            </a:r>
            <a:r>
              <a:rPr lang="en" sz="2400" b="1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для </a:t>
            </a:r>
            <a:r>
              <a:rPr lang="ru-RU" sz="2400" dirty="0">
                <a:solidFill>
                  <a:schemeClr val="bg1"/>
                </a:solidFill>
              </a:rPr>
              <a:t>преобразование  </a:t>
            </a:r>
            <a:r>
              <a:rPr lang="en-US" sz="2400" dirty="0">
                <a:solidFill>
                  <a:schemeClr val="bg1"/>
                </a:solidFill>
              </a:rPr>
              <a:t>multiscale feature map</a:t>
            </a:r>
            <a:r>
              <a:rPr lang="ru-RU" sz="2400" dirty="0">
                <a:solidFill>
                  <a:schemeClr val="bg1"/>
                </a:solidFill>
              </a:rPr>
              <a:t> в единую последовательность</a:t>
            </a:r>
          </a:p>
          <a:p>
            <a:pPr lvl="1"/>
            <a:r>
              <a:rPr lang="ru-RU" b="1" dirty="0" err="1" smtClean="0">
                <a:solidFill>
                  <a:schemeClr val="bg1"/>
                </a:solidFill>
              </a:rPr>
              <a:t>Фичи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S3, S4, </a:t>
            </a:r>
            <a:r>
              <a:rPr lang="en-US" b="1" dirty="0" smtClean="0">
                <a:solidFill>
                  <a:schemeClr val="bg1"/>
                </a:solidFill>
              </a:rPr>
              <a:t>S5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CNN backbone </a:t>
            </a:r>
            <a:r>
              <a:rPr lang="ru-RU" dirty="0">
                <a:solidFill>
                  <a:schemeClr val="bg1"/>
                </a:solidFill>
              </a:rPr>
              <a:t>подаются в </a:t>
            </a:r>
            <a:r>
              <a:rPr lang="ru-RU" dirty="0" err="1" smtClean="0">
                <a:solidFill>
                  <a:schemeClr val="bg1"/>
                </a:solidFill>
              </a:rPr>
              <a:t>энкодер</a:t>
            </a:r>
            <a:endParaRPr lang="ru-RU" dirty="0" smtClean="0">
              <a:solidFill>
                <a:schemeClr val="bg1"/>
              </a:solidFill>
            </a:endParaRPr>
          </a:p>
          <a:p>
            <a:pPr lvl="1"/>
            <a:r>
              <a:rPr lang="en" b="1" dirty="0">
                <a:solidFill>
                  <a:schemeClr val="bg1"/>
                </a:solidFill>
              </a:rPr>
              <a:t>AIFI 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Attention-based </a:t>
            </a:r>
            <a:r>
              <a:rPr lang="en" b="1" dirty="0">
                <a:solidFill>
                  <a:schemeClr val="bg1"/>
                </a:solidFill>
              </a:rPr>
              <a:t>Intra-scale Feature Interaction</a:t>
            </a:r>
            <a:r>
              <a:rPr lang="ru-RU" b="1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" dirty="0">
                <a:solidFill>
                  <a:schemeClr val="bg1"/>
                </a:solidFill>
              </a:rPr>
              <a:t>Transformer </a:t>
            </a:r>
            <a:r>
              <a:rPr lang="en" dirty="0" smtClean="0">
                <a:solidFill>
                  <a:schemeClr val="bg1"/>
                </a:solidFill>
              </a:rPr>
              <a:t>Encoder block </a:t>
            </a:r>
            <a:r>
              <a:rPr lang="en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intra-scale </a:t>
            </a:r>
            <a:r>
              <a:rPr lang="en-US" dirty="0" smtClean="0">
                <a:solidFill>
                  <a:schemeClr val="bg1"/>
                </a:solidFill>
              </a:rPr>
              <a:t>interaction </a:t>
            </a:r>
            <a:r>
              <a:rPr lang="ru-RU" dirty="0" smtClean="0">
                <a:solidFill>
                  <a:schemeClr val="bg1"/>
                </a:solidFill>
              </a:rPr>
              <a:t>только для </a:t>
            </a:r>
            <a:r>
              <a:rPr lang="en-US" dirty="0" smtClean="0">
                <a:solidFill>
                  <a:schemeClr val="bg1"/>
                </a:solidFill>
              </a:rPr>
              <a:t>S5</a:t>
            </a:r>
            <a:r>
              <a:rPr lang="en-US" sz="2400" dirty="0" smtClean="0">
                <a:solidFill>
                  <a:schemeClr val="bg1"/>
                </a:solidFill>
              </a:rPr>
              <a:t> –</a:t>
            </a:r>
            <a:r>
              <a:rPr lang="ru-RU" sz="2400" dirty="0" smtClean="0">
                <a:solidFill>
                  <a:schemeClr val="bg1"/>
                </a:solidFill>
              </a:rPr>
              <a:t> семантике </a:t>
            </a:r>
            <a:r>
              <a:rPr lang="en-US" sz="2400" dirty="0" smtClean="0">
                <a:solidFill>
                  <a:schemeClr val="bg1"/>
                </a:solidFill>
              </a:rPr>
              <a:t>max </a:t>
            </a:r>
            <a:r>
              <a:rPr lang="ru-RU" sz="2400" dirty="0" smtClean="0">
                <a:solidFill>
                  <a:schemeClr val="bg1"/>
                </a:solidFill>
              </a:rPr>
              <a:t>информативная (</a:t>
            </a:r>
            <a:r>
              <a:rPr lang="ru-RU" sz="2400" dirty="0" err="1" smtClean="0">
                <a:solidFill>
                  <a:schemeClr val="bg1"/>
                </a:solidFill>
              </a:rPr>
              <a:t>выскоуровневая</a:t>
            </a:r>
            <a:r>
              <a:rPr lang="ru-RU" sz="2400" dirty="0" smtClean="0">
                <a:solidFill>
                  <a:schemeClr val="bg1"/>
                </a:solidFill>
              </a:rPr>
              <a:t>).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2"/>
            <a:r>
              <a:rPr lang="ru-RU" sz="2400" dirty="0" smtClean="0">
                <a:solidFill>
                  <a:schemeClr val="bg1"/>
                </a:solidFill>
              </a:rPr>
              <a:t>Подход сокращаем вычисления – не используется </a:t>
            </a:r>
            <a:r>
              <a:rPr lang="en-US" sz="2400" dirty="0" smtClean="0">
                <a:solidFill>
                  <a:schemeClr val="bg1"/>
                </a:solidFill>
              </a:rPr>
              <a:t>S3</a:t>
            </a:r>
            <a:r>
              <a:rPr lang="ru-RU" sz="2400" dirty="0" smtClean="0">
                <a:solidFill>
                  <a:schemeClr val="bg1"/>
                </a:solidFill>
              </a:rPr>
              <a:t>,</a:t>
            </a:r>
            <a:r>
              <a:rPr lang="en-US" sz="2400" dirty="0" smtClean="0">
                <a:solidFill>
                  <a:schemeClr val="bg1"/>
                </a:solidFill>
              </a:rPr>
              <a:t> S4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b="1" dirty="0" smtClean="0">
                <a:solidFill>
                  <a:schemeClr val="bg1"/>
                </a:solidFill>
              </a:rPr>
              <a:t>СС</a:t>
            </a:r>
            <a:r>
              <a:rPr lang="en-US" b="1" dirty="0" smtClean="0">
                <a:solidFill>
                  <a:schemeClr val="bg1"/>
                </a:solidFill>
              </a:rPr>
              <a:t>FF</a:t>
            </a:r>
            <a:r>
              <a:rPr lang="ru-RU" b="1" dirty="0" smtClean="0">
                <a:solidFill>
                  <a:schemeClr val="bg1"/>
                </a:solidFill>
              </a:rPr>
              <a:t>(</a:t>
            </a:r>
            <a:r>
              <a:rPr lang="en" b="1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b="1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- модифицированный</a:t>
            </a:r>
            <a:r>
              <a:rPr lang="en-US" dirty="0" smtClean="0">
                <a:solidFill>
                  <a:schemeClr val="bg1"/>
                </a:solidFill>
              </a:rPr>
              <a:t> PAN-like </a:t>
            </a:r>
            <a:r>
              <a:rPr lang="en-US" dirty="0">
                <a:solidFill>
                  <a:schemeClr val="bg1"/>
                </a:solidFill>
              </a:rPr>
              <a:t>NECK-</a:t>
            </a:r>
            <a:r>
              <a:rPr lang="ru-RU" dirty="0" smtClean="0">
                <a:solidFill>
                  <a:schemeClr val="bg1"/>
                </a:solidFill>
              </a:rPr>
              <a:t>блок </a:t>
            </a:r>
            <a:r>
              <a:rPr lang="en-US" dirty="0" smtClean="0">
                <a:solidFill>
                  <a:schemeClr val="bg1"/>
                </a:solidFill>
              </a:rPr>
              <a:t>cross-scale </a:t>
            </a:r>
            <a:r>
              <a:rPr lang="ru-RU" dirty="0" smtClean="0">
                <a:solidFill>
                  <a:schemeClr val="bg1"/>
                </a:solidFill>
              </a:rPr>
              <a:t>обработка </a:t>
            </a:r>
            <a:r>
              <a:rPr lang="en-US" dirty="0" smtClean="0">
                <a:solidFill>
                  <a:schemeClr val="bg1"/>
                </a:solidFill>
              </a:rPr>
              <a:t>S5, S4,S3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pic>
        <p:nvPicPr>
          <p:cNvPr id="2050" name="Picture 2" descr="https://miro.medium.com/v2/resize:fit:875/1*uFNg_Du8v5TnujqAqsKP3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 b="20664"/>
          <a:stretch/>
        </p:blipFill>
        <p:spPr bwMode="auto">
          <a:xfrm>
            <a:off x="308009" y="3897833"/>
            <a:ext cx="1694513" cy="194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2814" y="5912675"/>
            <a:ext cx="253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Efficient Hybrid Encoder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  <p:pic>
        <p:nvPicPr>
          <p:cNvPr id="2052" name="Picture 4" descr="https://miro.medium.com/v2/resize:fit:296/1*WiViJRTLVHgJS8_DTYf8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09" y="3861521"/>
            <a:ext cx="4423134" cy="12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73115" y="5079707"/>
            <a:ext cx="11063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сворачиваем пространственную размерность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H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∗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W</a:t>
            </a:r>
            <a:r>
              <a:rPr lang="en" dirty="0">
                <a:solidFill>
                  <a:schemeClr val="bg1"/>
                </a:solidFill>
                <a:latin typeface="Inter"/>
              </a:rPr>
              <a:t> 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во входной карте признаков </a:t>
            </a:r>
            <a:r>
              <a:rPr lang="en" dirty="0">
                <a:solidFill>
                  <a:schemeClr val="bg1"/>
                </a:solidFill>
                <a:latin typeface="MJXc-TeX-math-I"/>
              </a:rPr>
              <a:t>S</a:t>
            </a:r>
            <a:r>
              <a:rPr lang="en" dirty="0">
                <a:solidFill>
                  <a:schemeClr val="bg1"/>
                </a:solidFill>
                <a:latin typeface="MJXc-TeX-main-R"/>
              </a:rPr>
              <a:t>5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получаем последовательность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и добавляем 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фиксированное позиционное кодирование (</a:t>
            </a:r>
            <a:r>
              <a:rPr lang="en" b="1" dirty="0">
                <a:solidFill>
                  <a:schemeClr val="bg1"/>
                </a:solidFill>
                <a:latin typeface="Inter"/>
              </a:rPr>
              <a:t>spatial positional encoding)</a:t>
            </a:r>
            <a:r>
              <a:rPr lang="en" dirty="0">
                <a:solidFill>
                  <a:schemeClr val="bg1"/>
                </a:solidFill>
                <a:latin typeface="Inter"/>
              </a:rPr>
              <a:t>, </a:t>
            </a:r>
            <a:r>
              <a:rPr lang="ru-RU" dirty="0">
                <a:solidFill>
                  <a:schemeClr val="bg1"/>
                </a:solidFill>
                <a:latin typeface="Inter"/>
              </a:rPr>
              <a:t>которое поможет сети учитывать порядок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фич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 (</a:t>
            </a:r>
            <a:r>
              <a:rPr lang="ru-RU" sz="2100" dirty="0">
                <a:solidFill>
                  <a:schemeClr val="bg1"/>
                </a:solidFill>
              </a:rPr>
              <a:t>модификация </a:t>
            </a:r>
            <a:r>
              <a:rPr lang="en" sz="2100" dirty="0">
                <a:solidFill>
                  <a:schemeClr val="bg1"/>
                </a:solidFill>
              </a:rPr>
              <a:t>top-down </a:t>
            </a:r>
            <a:r>
              <a:rPr lang="ru-RU" sz="2100" dirty="0">
                <a:solidFill>
                  <a:schemeClr val="bg1"/>
                </a:solidFill>
              </a:rPr>
              <a:t>стадии </a:t>
            </a:r>
            <a:r>
              <a:rPr lang="en" sz="2100" dirty="0">
                <a:solidFill>
                  <a:schemeClr val="bg1"/>
                </a:solidFill>
              </a:rPr>
              <a:t>FPN-</a:t>
            </a:r>
            <a:r>
              <a:rPr lang="ru-RU" sz="2100" dirty="0">
                <a:solidFill>
                  <a:schemeClr val="bg1"/>
                </a:solidFill>
              </a:rPr>
              <a:t>блока)</a:t>
            </a: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обмен информации между признаками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bg1"/>
                </a:solidFill>
              </a:rPr>
              <a:t>Fusion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en" sz="2200" dirty="0">
                <a:solidFill>
                  <a:schemeClr val="bg1"/>
                </a:solidFill>
              </a:rPr>
              <a:t>CSPRepLayer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Свертки 1х1 – обмен информации между каналами, свертка </a:t>
            </a:r>
            <a:r>
              <a:rPr lang="en-US" sz="2200" dirty="0" err="1">
                <a:solidFill>
                  <a:schemeClr val="bg1"/>
                </a:solidFill>
              </a:rPr>
              <a:t>RepBlock</a:t>
            </a:r>
            <a:r>
              <a:rPr lang="en-US" sz="2200" dirty="0">
                <a:solidFill>
                  <a:schemeClr val="bg1"/>
                </a:solidFill>
              </a:rPr>
              <a:t> (3x3) – </a:t>
            </a:r>
            <a:r>
              <a:rPr lang="ru-RU" sz="2200" dirty="0">
                <a:solidFill>
                  <a:schemeClr val="bg1"/>
                </a:solidFill>
              </a:rPr>
              <a:t>пространственная информация</a:t>
            </a:r>
            <a:r>
              <a:rPr lang="ru-RU" sz="1800" dirty="0" smtClean="0">
                <a:solidFill>
                  <a:schemeClr val="bg1"/>
                </a:solidFill>
              </a:rPr>
              <a:t>.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58" y="4093304"/>
            <a:ext cx="3558597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914623" y="592341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" y="3662400"/>
            <a:ext cx="4864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1431758" y="5760191"/>
            <a:ext cx="148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ohne"/>
              </a:rPr>
              <a:t>FPN </a:t>
            </a:r>
            <a:r>
              <a:rPr lang="en-US" dirty="0">
                <a:solidFill>
                  <a:schemeClr val="bg1"/>
                </a:solidFill>
              </a:rPr>
              <a:t>PAN-like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7" t="27133" r="32959"/>
          <a:stretch/>
        </p:blipFill>
        <p:spPr bwMode="auto">
          <a:xfrm>
            <a:off x="5147424" y="3769249"/>
            <a:ext cx="1684422" cy="24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t="214" r="64041" b="40354"/>
          <a:stretch/>
        </p:blipFill>
        <p:spPr bwMode="auto">
          <a:xfrm>
            <a:off x="10680204" y="3986122"/>
            <a:ext cx="1460119" cy="264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9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670" y="4167766"/>
            <a:ext cx="3944329" cy="259117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51841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8395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и </a:t>
            </a:r>
            <a:r>
              <a:rPr lang="en-US" sz="4800" b="1" dirty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122982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>
                <a:solidFill>
                  <a:schemeClr val="bg1"/>
                </a:solidFill>
              </a:rPr>
              <a:t>комибнация</a:t>
            </a:r>
            <a:r>
              <a:rPr lang="ru-RU" sz="2400" b="1" dirty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Определение уверенности объекта (</a:t>
            </a:r>
            <a:r>
              <a:rPr lang="ru-RU" sz="2400" dirty="0" err="1">
                <a:solidFill>
                  <a:schemeClr val="bg1"/>
                </a:solidFill>
              </a:rPr>
              <a:t>объектность</a:t>
            </a:r>
            <a:r>
              <a:rPr lang="ru-RU" sz="2400" dirty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Проблемы: участков много, результаты неоднозначны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787574" cy="2511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52" y="417021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4329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MSDeformableAttention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Transformer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Decoder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 smtClean="0">
                <a:solidFill>
                  <a:schemeClr val="bg1"/>
                </a:solidFill>
              </a:rPr>
              <a:t>Query</a:t>
            </a:r>
            <a:r>
              <a:rPr lang="ru-RU" altLang="ru-RU" sz="2200" dirty="0" smtClean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Selection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2200" b="1" dirty="0" err="1" smtClean="0">
                <a:solidFill>
                  <a:schemeClr val="bg1"/>
                </a:solidFill>
              </a:rPr>
              <a:t>Deformable</a:t>
            </a:r>
            <a:r>
              <a:rPr lang="ru-RU" altLang="ru-RU" sz="2200" b="1" dirty="0" smtClean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Attention</a:t>
            </a:r>
            <a:r>
              <a:rPr lang="ru-RU" altLang="ru-RU" sz="2200" dirty="0">
                <a:solidFill>
                  <a:schemeClr val="bg1"/>
                </a:solidFill>
              </a:rPr>
              <a:t> </a:t>
            </a:r>
            <a:r>
              <a:rPr lang="ru-RU" altLang="ru-RU" sz="2200" dirty="0" smtClean="0">
                <a:solidFill>
                  <a:schemeClr val="bg1"/>
                </a:solidFill>
              </a:rPr>
              <a:t>- применение </a:t>
            </a:r>
            <a:r>
              <a:rPr lang="ru-RU" altLang="ru-RU" sz="2200" dirty="0">
                <a:solidFill>
                  <a:schemeClr val="bg1"/>
                </a:solidFill>
              </a:rPr>
              <a:t>идеи </a:t>
            </a:r>
            <a:r>
              <a:rPr lang="ru-RU" altLang="ru-RU" sz="2200" dirty="0" err="1">
                <a:solidFill>
                  <a:schemeClr val="bg1"/>
                </a:solidFill>
              </a:rPr>
              <a:t>deformable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convolution</a:t>
            </a:r>
            <a:r>
              <a:rPr lang="ru-RU" altLang="ru-RU" sz="2200" dirty="0">
                <a:solidFill>
                  <a:schemeClr val="bg1"/>
                </a:solidFill>
              </a:rPr>
              <a:t> к механизму внимания</a:t>
            </a:r>
            <a:r>
              <a:rPr lang="ru-RU" altLang="ru-RU" sz="2200" dirty="0" smtClean="0">
                <a:solidFill>
                  <a:schemeClr val="bg1"/>
                </a:solidFill>
              </a:rPr>
              <a:t>.</a:t>
            </a:r>
            <a:endParaRPr lang="ru-RU" altLang="ru-RU" sz="2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" y="441879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" y="2645592"/>
            <a:ext cx="3086757" cy="17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34417"/>
            <a:ext cx="5118100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dirty="0" err="1">
                <a:solidFill>
                  <a:schemeClr val="bg1"/>
                </a:solidFill>
              </a:rPr>
              <a:t>Deformable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b="1" dirty="0">
                <a:solidFill>
                  <a:schemeClr val="bg1"/>
                </a:solidFill>
              </a:rPr>
              <a:t>свёртки</a:t>
            </a:r>
            <a:r>
              <a:rPr lang="ru-RU" sz="2400" dirty="0">
                <a:solidFill>
                  <a:schemeClr val="bg1"/>
                </a:solidFill>
              </a:rPr>
              <a:t> (способные менять форму) </a:t>
            </a:r>
            <a:r>
              <a:rPr lang="ru-RU" sz="2400" dirty="0" smtClean="0">
                <a:solidFill>
                  <a:schemeClr val="bg1"/>
                </a:solidFill>
              </a:rPr>
              <a:t>– нелинейное рецептивное поле для </a:t>
            </a:r>
            <a:r>
              <a:rPr lang="ru-RU" sz="2400" dirty="0">
                <a:solidFill>
                  <a:schemeClr val="bg1"/>
                </a:solidFill>
              </a:rPr>
              <a:t>каждой свёртки </a:t>
            </a:r>
            <a:r>
              <a:rPr lang="ru-RU" sz="2400" dirty="0" smtClean="0">
                <a:solidFill>
                  <a:schemeClr val="bg1"/>
                </a:solidFill>
              </a:rPr>
              <a:t>учится </a:t>
            </a:r>
            <a:r>
              <a:rPr lang="ru-RU" sz="2400" dirty="0" err="1">
                <a:solidFill>
                  <a:schemeClr val="bg1"/>
                </a:solidFill>
              </a:rPr>
              <a:t>offsets</a:t>
            </a:r>
            <a:r>
              <a:rPr lang="ru-RU" sz="2400" dirty="0">
                <a:solidFill>
                  <a:schemeClr val="bg1"/>
                </a:solidFill>
              </a:rPr>
              <a:t> (отступы</a:t>
            </a:r>
            <a:r>
              <a:rPr lang="ru-RU" sz="2400" dirty="0" smtClean="0">
                <a:solidFill>
                  <a:schemeClr val="bg1"/>
                </a:solidFill>
              </a:rPr>
              <a:t>).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122063" y="6482388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" y="2330635"/>
            <a:ext cx="3545732" cy="22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3" y="4589597"/>
            <a:ext cx="3494932" cy="19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log.deepschool.ru/wp-content/uploads/2024/08/rt-detr-1-1024x6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034746"/>
            <a:ext cx="7245367" cy="45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422666" y="768259"/>
            <a:ext cx="7769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Вместо подсчёта </a:t>
            </a:r>
            <a:r>
              <a:rPr lang="ru-RU" sz="2400" dirty="0" err="1">
                <a:solidFill>
                  <a:schemeClr val="bg1"/>
                </a:solidFill>
              </a:rPr>
              <a:t>скоров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attention</a:t>
            </a:r>
            <a:r>
              <a:rPr lang="ru-RU" sz="2400" dirty="0">
                <a:solidFill>
                  <a:schemeClr val="bg1"/>
                </a:solidFill>
              </a:rPr>
              <a:t> по всем </a:t>
            </a:r>
            <a:r>
              <a:rPr lang="ru-RU" sz="2400" dirty="0" err="1">
                <a:solidFill>
                  <a:schemeClr val="bg1"/>
                </a:solidFill>
              </a:rPr>
              <a:t>токенам</a:t>
            </a:r>
            <a:r>
              <a:rPr lang="ru-RU" sz="2400" dirty="0">
                <a:solidFill>
                  <a:schemeClr val="bg1"/>
                </a:solidFill>
              </a:rPr>
              <a:t> посчитаем их по различным подмножествам около опорной точки. 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356100" y="1003694"/>
            <a:ext cx="0" cy="5817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>
                <a:solidFill>
                  <a:schemeClr val="bg1"/>
                </a:solidFill>
              </a:rPr>
              <a:t>Query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err="1" smtClean="0">
                <a:solidFill>
                  <a:schemeClr val="bg1"/>
                </a:solidFill>
              </a:rPr>
              <a:t>Selection</a:t>
            </a:r>
            <a:r>
              <a:rPr lang="ru-RU" sz="4800" b="1" dirty="0" smtClean="0">
                <a:solidFill>
                  <a:schemeClr val="bg1"/>
                </a:solidFill>
              </a:rPr>
              <a:t> + </a:t>
            </a:r>
            <a:r>
              <a:rPr lang="en-US" sz="4800" b="1" dirty="0" smtClean="0">
                <a:solidFill>
                  <a:schemeClr val="bg1"/>
                </a:solidFill>
              </a:rPr>
              <a:t>loss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100" y="774700"/>
            <a:ext cx="8890000" cy="6083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Среди </a:t>
            </a:r>
            <a:r>
              <a:rPr lang="ru-RU" dirty="0">
                <a:solidFill>
                  <a:schemeClr val="bg1"/>
                </a:solidFill>
              </a:rPr>
              <a:t>недостатков DETR </a:t>
            </a:r>
            <a:r>
              <a:rPr lang="ru-RU" dirty="0" smtClean="0">
                <a:solidFill>
                  <a:schemeClr val="bg1"/>
                </a:solidFill>
              </a:rPr>
              <a:t>проблема с </a:t>
            </a:r>
            <a:r>
              <a:rPr lang="ru-RU" dirty="0">
                <a:solidFill>
                  <a:schemeClr val="bg1"/>
                </a:solidFill>
              </a:rPr>
              <a:t>обучением, вызванную инициализацией </a:t>
            </a:r>
            <a:r>
              <a:rPr lang="ru-RU" dirty="0" err="1">
                <a:solidFill>
                  <a:schemeClr val="bg1"/>
                </a:solidFill>
              </a:rPr>
              <a:t>object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queries</a:t>
            </a:r>
            <a:r>
              <a:rPr lang="ru-RU" dirty="0">
                <a:solidFill>
                  <a:schemeClr val="bg1"/>
                </a:solidFill>
              </a:rPr>
              <a:t> и последующим их обучением.</a:t>
            </a:r>
          </a:p>
          <a:p>
            <a:r>
              <a:rPr lang="ru-RU" dirty="0">
                <a:solidFill>
                  <a:schemeClr val="bg1"/>
                </a:solidFill>
              </a:rPr>
              <a:t>В RT-DETR 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после </a:t>
            </a:r>
            <a:r>
              <a:rPr lang="ru-RU" dirty="0" err="1">
                <a:solidFill>
                  <a:schemeClr val="bg1"/>
                </a:solidFill>
              </a:rPr>
              <a:t>энкодера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>
                <a:solidFill>
                  <a:schemeClr val="bg1"/>
                </a:solidFill>
              </a:rPr>
              <a:t>из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(при стандартных параметрах их 8400 штук, каждый размерностью 256). Далее </a:t>
            </a:r>
            <a:r>
              <a:rPr lang="ru-RU" dirty="0" smtClean="0">
                <a:solidFill>
                  <a:schemeClr val="bg1"/>
                </a:solidFill>
              </a:rPr>
              <a:t>две головы</a:t>
            </a:r>
            <a:r>
              <a:rPr lang="ru-RU" dirty="0">
                <a:solidFill>
                  <a:schemeClr val="bg1"/>
                </a:solidFill>
              </a:rPr>
              <a:t>: 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классификационная</a:t>
            </a:r>
            <a:r>
              <a:rPr lang="ru-RU" dirty="0">
                <a:solidFill>
                  <a:schemeClr val="bg1"/>
                </a:solidFill>
              </a:rPr>
              <a:t> (определение класса) и </a:t>
            </a:r>
            <a:r>
              <a:rPr lang="ru-RU" b="1" dirty="0" err="1">
                <a:solidFill>
                  <a:schemeClr val="bg1"/>
                </a:solidFill>
              </a:rPr>
              <a:t>локализационная</a:t>
            </a:r>
            <a:r>
              <a:rPr lang="ru-RU" dirty="0">
                <a:solidFill>
                  <a:schemeClr val="bg1"/>
                </a:solidFill>
              </a:rPr>
              <a:t> (предсказание боксов).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Передаём </a:t>
            </a:r>
            <a:r>
              <a:rPr lang="ru-RU" dirty="0">
                <a:solidFill>
                  <a:schemeClr val="bg1"/>
                </a:solidFill>
              </a:rPr>
              <a:t>в них </a:t>
            </a:r>
            <a:r>
              <a:rPr lang="ru-RU" dirty="0" smtClean="0">
                <a:solidFill>
                  <a:schemeClr val="bg1"/>
                </a:solidFill>
              </a:rPr>
              <a:t>набор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В ответ добавляем </a:t>
            </a:r>
            <a:r>
              <a:rPr lang="ru-RU" dirty="0" err="1" smtClean="0">
                <a:solidFill>
                  <a:schemeClr val="bg1"/>
                </a:solidFill>
              </a:rPr>
              <a:t>анхоров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Далее </a:t>
            </a:r>
            <a:r>
              <a:rPr lang="ru-RU" dirty="0">
                <a:solidFill>
                  <a:schemeClr val="bg1"/>
                </a:solidFill>
              </a:rPr>
              <a:t>выбираем </a:t>
            </a:r>
            <a:r>
              <a:rPr lang="ru-RU" dirty="0" err="1">
                <a:solidFill>
                  <a:schemeClr val="bg1"/>
                </a:solidFill>
              </a:rPr>
              <a:t>top</a:t>
            </a:r>
            <a:r>
              <a:rPr lang="ru-RU" dirty="0">
                <a:solidFill>
                  <a:schemeClr val="bg1"/>
                </a:solidFill>
              </a:rPr>
              <a:t> k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с самым большим скором (в плане вероятности для классов) и соответствующие им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Фильтруем </a:t>
            </a:r>
            <a:r>
              <a:rPr lang="ru-RU" dirty="0">
                <a:solidFill>
                  <a:schemeClr val="bg1"/>
                </a:solidFill>
              </a:rPr>
              <a:t>таким образом </a:t>
            </a:r>
            <a:r>
              <a:rPr lang="ru-RU" dirty="0" err="1">
                <a:solidFill>
                  <a:schemeClr val="bg1"/>
                </a:solidFill>
              </a:rPr>
              <a:t>якори</a:t>
            </a:r>
            <a:r>
              <a:rPr lang="ru-RU" dirty="0">
                <a:solidFill>
                  <a:schemeClr val="bg1"/>
                </a:solidFill>
              </a:rPr>
              <a:t>, следовательно, экономим очень много вычислительных ресурсов.</a:t>
            </a:r>
          </a:p>
          <a:p>
            <a:r>
              <a:rPr lang="ru-RU" dirty="0">
                <a:solidFill>
                  <a:schemeClr val="bg1"/>
                </a:solidFill>
              </a:rPr>
              <a:t>Полученные боксы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боксы подаются в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. Его подсчёт проходит в две стадии:</a:t>
            </a:r>
          </a:p>
          <a:p>
            <a:r>
              <a:rPr lang="ru-RU" dirty="0">
                <a:solidFill>
                  <a:schemeClr val="bg1"/>
                </a:solidFill>
              </a:rPr>
              <a:t>Делаем </a:t>
            </a:r>
            <a:r>
              <a:rPr lang="ru-RU" dirty="0" err="1">
                <a:solidFill>
                  <a:schemeClr val="bg1"/>
                </a:solidFill>
              </a:rPr>
              <a:t>матчинг</a:t>
            </a:r>
            <a:r>
              <a:rPr lang="ru-RU" dirty="0">
                <a:solidFill>
                  <a:schemeClr val="bg1"/>
                </a:solidFill>
              </a:rPr>
              <a:t> между предсказанными и </a:t>
            </a:r>
            <a:r>
              <a:rPr lang="ru-RU" dirty="0" err="1">
                <a:solidFill>
                  <a:schemeClr val="bg1"/>
                </a:solidFill>
              </a:rPr>
              <a:t>ground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truth</a:t>
            </a:r>
            <a:r>
              <a:rPr lang="ru-RU" dirty="0">
                <a:solidFill>
                  <a:schemeClr val="bg1"/>
                </a:solidFill>
              </a:rPr>
              <a:t> боксами с помощью венгерского алгоритма (подробнее о нём можно почитать в посте про </a:t>
            </a:r>
            <a:r>
              <a:rPr lang="ru-RU" dirty="0">
                <a:solidFill>
                  <a:schemeClr val="bg1"/>
                </a:solidFill>
                <a:hlinkClick r:id="rId2"/>
              </a:rPr>
              <a:t>DETR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  <a:p>
            <a:r>
              <a:rPr lang="ru-RU" dirty="0">
                <a:solidFill>
                  <a:schemeClr val="bg1"/>
                </a:solidFill>
              </a:rPr>
              <a:t>Подсчитываем корректность в каждой паре (сходимость боксов и классов).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s://miro.medium.com/v2/resize:fit:476/1*Lga-YeC0p2d3mn4nZpcR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34" y="1447800"/>
            <a:ext cx="3271765" cy="35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8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8902F-55D3-D518-8A25-5C6C851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66270E7A-68AF-06DB-CDDE-8F257107D2E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56F237-B6F5-743E-B879-7C24A0196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MaskFormer</a:t>
            </a:r>
            <a:r>
              <a:rPr lang="ru-RU" sz="4800" b="1" dirty="0" smtClean="0">
                <a:solidFill>
                  <a:schemeClr val="bg1"/>
                </a:solidFill>
              </a:rPr>
              <a:t>/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Mask</a:t>
            </a:r>
            <a:r>
              <a:rPr lang="ru-RU" sz="4800" b="1" dirty="0" smtClean="0">
                <a:solidFill>
                  <a:schemeClr val="bg1"/>
                </a:solidFill>
              </a:rPr>
              <a:t>2</a:t>
            </a:r>
            <a:r>
              <a:rPr lang="en-US" sz="4800" b="1" dirty="0" smtClean="0">
                <a:solidFill>
                  <a:schemeClr val="bg1"/>
                </a:solidFill>
              </a:rPr>
              <a:t>Former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D926603-143A-7BC8-586D-7A28BBBAA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5099" y="774700"/>
            <a:ext cx="11529595" cy="6083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объеденить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semantic segmentation c </a:t>
            </a:r>
            <a:r>
              <a:rPr lang="ru-RU" sz="2400" dirty="0" smtClean="0">
                <a:solidFill>
                  <a:schemeClr val="bg1"/>
                </a:solidFill>
              </a:rPr>
              <a:t>декодером</a:t>
            </a:r>
            <a:r>
              <a:rPr lang="en-US" sz="2400" dirty="0" smtClean="0">
                <a:solidFill>
                  <a:schemeClr val="bg1"/>
                </a:solidFill>
              </a:rPr>
              <a:t> DETR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Encoder-Decoder semantic segmentation </a:t>
            </a:r>
            <a:r>
              <a:rPr lang="ru-RU" sz="2400" dirty="0" smtClean="0">
                <a:solidFill>
                  <a:schemeClr val="bg1"/>
                </a:solidFill>
              </a:rPr>
              <a:t>кодирует изображения</a:t>
            </a: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Encoder</a:t>
            </a:r>
            <a:r>
              <a:rPr lang="ru-RU" sz="2400" dirty="0" smtClean="0">
                <a:solidFill>
                  <a:schemeClr val="bg1"/>
                </a:solidFill>
              </a:rPr>
              <a:t> также декодируются </a:t>
            </a:r>
            <a:r>
              <a:rPr lang="ru-RU" sz="2400" dirty="0">
                <a:solidFill>
                  <a:schemeClr val="bg1"/>
                </a:solidFill>
              </a:rPr>
              <a:t>декодером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DETR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ru-RU" sz="2400" dirty="0" err="1" smtClean="0">
                <a:solidFill>
                  <a:schemeClr val="bg1"/>
                </a:solidFill>
              </a:rPr>
              <a:t>детекция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объектов)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err="1" smtClean="0">
                <a:solidFill>
                  <a:schemeClr val="bg1"/>
                </a:solidFill>
              </a:rPr>
              <a:t>Фичи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DETER </a:t>
            </a:r>
            <a:r>
              <a:rPr lang="ru-RU" sz="2400" dirty="0" smtClean="0">
                <a:solidFill>
                  <a:schemeClr val="bg1"/>
                </a:solidFill>
              </a:rPr>
              <a:t>и </a:t>
            </a:r>
            <a:r>
              <a:rPr lang="en-US" sz="2400" dirty="0" smtClean="0">
                <a:solidFill>
                  <a:schemeClr val="bg1"/>
                </a:solidFill>
              </a:rPr>
              <a:t>Decoder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объеденяются</a:t>
            </a:r>
            <a:r>
              <a:rPr lang="ru-RU" sz="2400" dirty="0" smtClean="0">
                <a:solidFill>
                  <a:schemeClr val="bg1"/>
                </a:solidFill>
              </a:rPr>
              <a:t> через </a:t>
            </a:r>
            <a:r>
              <a:rPr lang="en-US" sz="2400" dirty="0" smtClean="0">
                <a:solidFill>
                  <a:schemeClr val="bg1"/>
                </a:solidFill>
              </a:rPr>
              <a:t>dot-product</a:t>
            </a:r>
            <a:r>
              <a:rPr lang="ru-RU" sz="2400" dirty="0" smtClean="0">
                <a:solidFill>
                  <a:schemeClr val="bg1"/>
                </a:solidFill>
              </a:rPr>
              <a:t> -</a:t>
            </a:r>
            <a:r>
              <a:rPr lang="en-US" sz="2400" dirty="0" smtClean="0">
                <a:solidFill>
                  <a:schemeClr val="bg1"/>
                </a:solidFill>
              </a:rPr>
              <a:t>&gt; Instance Segmentation</a:t>
            </a:r>
            <a:endParaRPr lang="ru-RU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Mask2Former: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Masked </a:t>
            </a:r>
            <a:r>
              <a:rPr lang="en-US" sz="2400" dirty="0">
                <a:solidFill>
                  <a:schemeClr val="bg1"/>
                </a:solidFill>
              </a:rPr>
              <a:t>Attention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 smtClean="0">
                <a:solidFill>
                  <a:schemeClr val="bg1"/>
                </a:solidFill>
              </a:rPr>
              <a:t>Cross-Attention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</a:rPr>
              <a:t>Деткция</a:t>
            </a:r>
            <a:r>
              <a:rPr lang="ru-RU" sz="2400" dirty="0" smtClean="0">
                <a:solidFill>
                  <a:schemeClr val="bg1"/>
                </a:solidFill>
              </a:rPr>
              <a:t> объектов с разных масштабов декодера</a:t>
            </a:r>
            <a:endParaRPr lang="en-US" sz="2400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08DB1-FE1E-2172-631D-120005BB02AA}"/>
              </a:ext>
            </a:extLst>
          </p:cNvPr>
          <p:cNvSpPr txBox="1"/>
          <p:nvPr/>
        </p:nvSpPr>
        <p:spPr>
          <a:xfrm>
            <a:off x="155575" y="6530610"/>
            <a:ext cx="109809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EF5D56BC-B45A-EB27-3DB0-09A6F50D22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 descr="https://miro.medium.com/v2/resize:fit:1050/1*PaYgg_K7_ugimpaEVSJP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037826"/>
            <a:ext cx="81343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blog.roboflow.com/content/images/2024/04/image-10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009888" y="6581001"/>
            <a:ext cx="30492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https://blog.roboflow.com/what-is-mask2former/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80" y="4013726"/>
            <a:ext cx="3224228" cy="24498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26816" y="3890122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MaskFormer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764576" y="3816350"/>
            <a:ext cx="2712249" cy="295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Mask2Former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134275" y="6635874"/>
            <a:ext cx="8428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</a:rPr>
              <a:t>https://medium.com/@HannaMergui/maskformer2-masked-attention-mask-transformer-for-universal-image-segmentation-c3d14c546d6b</a:t>
            </a:r>
          </a:p>
        </p:txBody>
      </p:sp>
    </p:spTree>
    <p:extLst>
      <p:ext uri="{BB962C8B-B14F-4D97-AF65-F5344CB8AC3E}">
        <p14:creationId xmlns:p14="http://schemas.microsoft.com/office/powerpoint/2010/main" val="35414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>
                <a:solidFill>
                  <a:schemeClr val="bg1"/>
                </a:solidFill>
              </a:rPr>
              <a:t>Паноптическая</a:t>
            </a:r>
            <a:r>
              <a:rPr lang="ru-RU" sz="1600" dirty="0">
                <a:solidFill>
                  <a:schemeClr val="bg1"/>
                </a:solidFill>
              </a:rPr>
              <a:t> 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7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Oriented object detection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7176555" y="4045342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437" r="9633"/>
          <a:stretch/>
        </p:blipFill>
        <p:spPr>
          <a:xfrm>
            <a:off x="163080" y="4204568"/>
            <a:ext cx="2444527" cy="16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семплов.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>
                    <a:solidFill>
                      <a:schemeClr val="bg1"/>
                    </a:solidFill>
                  </a:rPr>
                  <a:t> обучать сеть</a:t>
                </a: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0A21B-F8AE-3574-4293-6B7CC1C7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E3F20CB-B68C-2D40-80C7-E254C93A8D7B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AB58B28-8028-14EF-1400-38CDDB7C1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9B1A7DB5-CD4D-A484-601D-A9ABDDF2A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3BBFE-14BA-3076-C49F-D9D86E44AA13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A939661E-7FD9-634C-59F9-474F08BC8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2040EA-2AE9-496F-2475-2DCB89FF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06" y="3121492"/>
            <a:ext cx="11071046" cy="3358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C28F0-9B41-9599-B8B0-45A8E6DFC68F}"/>
              </a:ext>
            </a:extLst>
          </p:cNvPr>
          <p:cNvSpPr txBox="1"/>
          <p:nvPr/>
        </p:nvSpPr>
        <p:spPr>
          <a:xfrm>
            <a:off x="2743081" y="6453744"/>
            <a:ext cx="613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/2409.08475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8312E-6ADA-DC64-9C7F-FE7222E7E7AC}"/>
              </a:ext>
            </a:extLst>
          </p:cNvPr>
          <p:cNvSpPr txBox="1"/>
          <p:nvPr/>
        </p:nvSpPr>
        <p:spPr>
          <a:xfrm>
            <a:off x="1628320" y="6127239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/2407.17140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6B156-2DE2-770B-F5EA-C1B548BF1113}"/>
              </a:ext>
            </a:extLst>
          </p:cNvPr>
          <p:cNvSpPr txBox="1"/>
          <p:nvPr/>
        </p:nvSpPr>
        <p:spPr>
          <a:xfrm>
            <a:off x="5827678" y="2752573"/>
            <a:ext cx="7559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github.com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lyuwenyu</a:t>
            </a:r>
            <a:r>
              <a:rPr lang="ru-RU" dirty="0">
                <a:solidFill>
                  <a:schemeClr val="bg1"/>
                </a:solidFill>
              </a:rPr>
              <a:t>/RT-DETR/</a:t>
            </a:r>
            <a:r>
              <a:rPr lang="ru-RU" dirty="0" err="1">
                <a:solidFill>
                  <a:schemeClr val="bg1"/>
                </a:solidFill>
              </a:rPr>
              <a:t>tree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main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rtdetr_pytorch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7E8D1-AA00-42F0-8AB2-6A41AF9FF3B4}"/>
              </a:ext>
            </a:extLst>
          </p:cNvPr>
          <p:cNvSpPr txBox="1"/>
          <p:nvPr/>
        </p:nvSpPr>
        <p:spPr>
          <a:xfrm>
            <a:off x="3406558" y="2040102"/>
            <a:ext cx="615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roboflow</a:t>
            </a:r>
            <a:r>
              <a:rPr lang="ru-RU" dirty="0"/>
              <a:t>/</a:t>
            </a:r>
            <a:r>
              <a:rPr lang="ru-RU" dirty="0" err="1"/>
              <a:t>notebooks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D4C879-1068-0490-9F00-CA258F0C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4A99FC0F-9626-1E71-2628-FAA3BB7DE602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BABCFF0C-C070-C928-9A6A-EB0517673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altLang="ru-RU" sz="4800" b="1" dirty="0" err="1">
                <a:solidFill>
                  <a:schemeClr val="bg1"/>
                </a:solidFill>
              </a:rPr>
              <a:t>Decoder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07FC0E69-43C8-D8F0-734F-B717FE98A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MSDeformableAttention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Transformer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Decoder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 smtClean="0">
                <a:solidFill>
                  <a:schemeClr val="bg1"/>
                </a:solidFill>
                <a:latin typeface="Inter"/>
              </a:rPr>
              <a:t>Query</a:t>
            </a:r>
            <a:r>
              <a:rPr lang="ru-RU" altLang="ru-RU" dirty="0" smtClean="0">
                <a:solidFill>
                  <a:schemeClr val="bg1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Inter"/>
              </a:rPr>
              <a:t>Selection</a:t>
            </a:r>
            <a:endParaRPr lang="ru-RU" altLang="ru-RU" dirty="0">
              <a:solidFill>
                <a:schemeClr val="bg1"/>
              </a:solidFill>
              <a:latin typeface="Inter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b="1" dirty="0">
              <a:solidFill>
                <a:srgbClr val="071A3D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 smtClean="0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b="1" dirty="0" smtClean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Attention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dirty="0" smtClean="0">
                <a:solidFill>
                  <a:srgbClr val="1D1D1D"/>
                </a:solidFill>
                <a:latin typeface="Inter"/>
              </a:rPr>
              <a:t>- применение 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идеи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convolution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к механизму внимания. Давайте вспомним, что это такое   </a:t>
            </a:r>
            <a:r>
              <a:rPr lang="ru-RU" altLang="ru-RU" sz="4400" dirty="0">
                <a:solidFill>
                  <a:srgbClr val="1D1D1D"/>
                </a:solidFill>
                <a:latin typeface="Inter"/>
              </a:rPr>
              <a:t>      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Классические 2D-свёртки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— фундаментальная операция для всего CV. Однако они содержат ряд важных ограничений. Одно из самых главных — учёт только локального фиксированного контекста. На практике это может серьёзно сказываться на качестве модели. Например, рецептивные поля для маленьких и больших объектов на изображении должны быть различны, а именно — как-то пропорциональны их размерам, чтобы мы могли лучше захватывать сам объект.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 err="1">
                <a:solidFill>
                  <a:srgbClr val="1D1D1D"/>
                </a:solidFill>
                <a:latin typeface="Inter"/>
              </a:rPr>
              <a:t>Deformable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</a:t>
            </a:r>
            <a:r>
              <a:rPr lang="ru-RU" altLang="ru-RU" b="1" dirty="0">
                <a:solidFill>
                  <a:srgbClr val="1D1D1D"/>
                </a:solidFill>
                <a:latin typeface="Inter"/>
              </a:rPr>
              <a:t>свёртки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(способные менять форму) были предложены для решения этой проблемы. Здесь мы будем для каждой свёртки учить ещё и </a:t>
            </a:r>
            <a:r>
              <a:rPr lang="ru-RU" altLang="ru-RU" dirty="0" err="1">
                <a:solidFill>
                  <a:srgbClr val="1D1D1D"/>
                </a:solidFill>
                <a:latin typeface="Inter"/>
              </a:rPr>
              <a:t>offsets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 (отступы) к ней. Таким образом, мы сможем выйти за рамки обычного рецептивного поля и собрать дополнительную информацию из контекста.</a:t>
            </a:r>
            <a:endParaRPr lang="ru-RU" altLang="ru-RU" sz="16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b="1" dirty="0">
                <a:solidFill>
                  <a:srgbClr val="1D1D1D"/>
                </a:solidFill>
                <a:latin typeface="Inter"/>
              </a:rPr>
              <a:t>Ключевой момент:</a:t>
            </a:r>
            <a:r>
              <a:rPr lang="ru-RU" altLang="ru-RU" dirty="0">
                <a:solidFill>
                  <a:srgbClr val="1D1D1D"/>
                </a:solidFill>
                <a:latin typeface="Inter"/>
              </a:rPr>
              <a:t> отступы не перемещают веса свёрток на другие пиксели, а делают это более гибко — могут затрагиваться границы сразу нескольких пикселей. Для подсчёта значения обычно используется интерполяция.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A6BA-D285-8C21-8646-F1F98B2C28CA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F1607736-AF9E-732D-0164-9BDDD9DB3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F5C7F4-5AB8-5C75-6DCF-A0894555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41" y="4569814"/>
            <a:ext cx="5272568" cy="330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11B5673-BB15-21A2-53FE-BE4D97D8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68" y="4033381"/>
            <a:ext cx="5014032" cy="28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CBEDE-14CF-07CB-144B-04910128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C7BC3B75-1180-4E96-16E3-6B507ADFB8EC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3A784E16-3BBF-F73A-41A1-BA981A38EE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502" y="924024"/>
            <a:ext cx="11829450" cy="29162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СС</a:t>
            </a:r>
            <a:r>
              <a:rPr lang="en-US" sz="2200" dirty="0" smtClean="0">
                <a:solidFill>
                  <a:schemeClr val="bg1"/>
                </a:solidFill>
              </a:rPr>
              <a:t>FF</a:t>
            </a:r>
            <a:r>
              <a:rPr lang="ru-RU" sz="2200" dirty="0" smtClean="0">
                <a:solidFill>
                  <a:schemeClr val="bg1"/>
                </a:solidFill>
              </a:rPr>
              <a:t>(</a:t>
            </a:r>
            <a:r>
              <a:rPr lang="en" sz="2200" dirty="0" smtClean="0">
                <a:solidFill>
                  <a:schemeClr val="bg1"/>
                </a:solidFill>
              </a:rPr>
              <a:t>CNN-based Cross-scale Feature Fusion</a:t>
            </a:r>
            <a:r>
              <a:rPr lang="ru-RU" sz="2200" dirty="0" smtClean="0">
                <a:solidFill>
                  <a:schemeClr val="bg1"/>
                </a:solidFill>
              </a:rPr>
              <a:t>) - модифицированный</a:t>
            </a:r>
            <a:r>
              <a:rPr lang="en-US" sz="2200" dirty="0" smtClean="0">
                <a:solidFill>
                  <a:schemeClr val="bg1"/>
                </a:solidFill>
              </a:rPr>
              <a:t> NECK-</a:t>
            </a:r>
            <a:r>
              <a:rPr lang="ru-RU" sz="2200" dirty="0" smtClean="0">
                <a:solidFill>
                  <a:schemeClr val="bg1"/>
                </a:solidFill>
              </a:rPr>
              <a:t>блок </a:t>
            </a:r>
            <a:r>
              <a:rPr lang="en-US" sz="2200" dirty="0" smtClean="0">
                <a:solidFill>
                  <a:schemeClr val="bg1"/>
                </a:solidFill>
              </a:rPr>
              <a:t>PAN-like</a:t>
            </a:r>
            <a:endParaRPr lang="ru-RU" sz="2200" dirty="0" smtClean="0">
              <a:solidFill>
                <a:schemeClr val="bg1"/>
              </a:solidFill>
            </a:endParaRPr>
          </a:p>
          <a:p>
            <a:r>
              <a:rPr lang="ru-RU" sz="2200" dirty="0">
                <a:solidFill>
                  <a:schemeClr val="bg1"/>
                </a:solidFill>
              </a:rPr>
              <a:t>Цель </a:t>
            </a:r>
            <a:r>
              <a:rPr lang="ru-RU" sz="2200" dirty="0" smtClean="0">
                <a:solidFill>
                  <a:schemeClr val="bg1"/>
                </a:solidFill>
              </a:rPr>
              <a:t>– формирование </a:t>
            </a:r>
            <a:r>
              <a:rPr lang="ru-RU" sz="2200" dirty="0" err="1" smtClean="0">
                <a:solidFill>
                  <a:schemeClr val="bg1"/>
                </a:solidFill>
              </a:rPr>
              <a:t>фич</a:t>
            </a:r>
            <a:r>
              <a:rPr lang="ru-RU" sz="2200" dirty="0" smtClean="0">
                <a:solidFill>
                  <a:schemeClr val="bg1"/>
                </a:solidFill>
              </a:rPr>
              <a:t> из разных масштабов </a:t>
            </a:r>
            <a:r>
              <a:rPr lang="en-US" sz="2200" dirty="0" smtClean="0">
                <a:solidFill>
                  <a:schemeClr val="bg1"/>
                </a:solidFill>
              </a:rPr>
              <a:t>(Fusion)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two 1 × 1 convolutions are used to adjust the number of channels, </a:t>
            </a:r>
            <a:r>
              <a:rPr lang="en-US" sz="2200" b="1" i="1" dirty="0" smtClean="0">
                <a:solidFill>
                  <a:schemeClr val="bg1"/>
                </a:solidFill>
              </a:rPr>
              <a:t>N</a:t>
            </a:r>
            <a:r>
              <a:rPr lang="en-US" sz="2200" b="1" dirty="0" smtClean="0">
                <a:solidFill>
                  <a:schemeClr val="bg1"/>
                </a:solidFill>
              </a:rPr>
              <a:t> </a:t>
            </a:r>
            <a:r>
              <a:rPr lang="en-US" sz="2200" b="1" dirty="0" err="1" smtClean="0">
                <a:solidFill>
                  <a:schemeClr val="bg1"/>
                </a:solidFill>
              </a:rPr>
              <a:t>RepBlocks</a:t>
            </a:r>
            <a:r>
              <a:rPr lang="en-US" sz="2200" b="1" dirty="0" smtClean="0">
                <a:solidFill>
                  <a:schemeClr val="bg1"/>
                </a:solidFill>
              </a:rPr>
              <a:t> composed of </a:t>
            </a:r>
            <a:r>
              <a:rPr lang="en-US" sz="2200" b="1" dirty="0" err="1" smtClean="0">
                <a:solidFill>
                  <a:schemeClr val="bg1"/>
                </a:solidFill>
              </a:rPr>
              <a:t>RepConv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are used for </a:t>
            </a:r>
            <a:r>
              <a:rPr lang="en-US" sz="2200" b="1" dirty="0" smtClean="0">
                <a:solidFill>
                  <a:schemeClr val="bg1"/>
                </a:solidFill>
              </a:rPr>
              <a:t>feature</a:t>
            </a:r>
            <a:r>
              <a:rPr lang="en-US" sz="2200" dirty="0" smtClean="0">
                <a:solidFill>
                  <a:schemeClr val="bg1"/>
                </a:solidFill>
              </a:rPr>
              <a:t> </a:t>
            </a:r>
            <a:r>
              <a:rPr lang="en-US" sz="2200" b="1" dirty="0" smtClean="0">
                <a:solidFill>
                  <a:schemeClr val="bg1"/>
                </a:solidFill>
              </a:rPr>
              <a:t>fusion</a:t>
            </a:r>
            <a:r>
              <a:rPr lang="en-US" sz="2200" dirty="0" smtClean="0">
                <a:solidFill>
                  <a:schemeClr val="bg1"/>
                </a:solidFill>
              </a:rPr>
              <a:t>, and the </a:t>
            </a:r>
            <a:r>
              <a:rPr lang="en-US" sz="2200" b="1" dirty="0" smtClean="0">
                <a:solidFill>
                  <a:schemeClr val="bg1"/>
                </a:solidFill>
              </a:rPr>
              <a:t>two-path outputs are fused by element-wise add.</a:t>
            </a:r>
            <a:endParaRPr lang="ru-RU" sz="2200" dirty="0">
              <a:solidFill>
                <a:schemeClr val="bg1"/>
              </a:solidFill>
            </a:endParaRPr>
          </a:p>
          <a:p>
            <a:endParaRPr lang="ru-RU" sz="2200" dirty="0" smtClean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11783-FE14-092C-F443-A4E0320C0B67}"/>
              </a:ext>
            </a:extLst>
          </p:cNvPr>
          <p:cNvSpPr txBox="1"/>
          <p:nvPr/>
        </p:nvSpPr>
        <p:spPr>
          <a:xfrm>
            <a:off x="22814" y="6306076"/>
            <a:ext cx="4300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https</a:t>
            </a:r>
            <a:r>
              <a:rPr lang="ru-RU" sz="1600" dirty="0">
                <a:solidFill>
                  <a:schemeClr val="bg1"/>
                </a:solidFill>
              </a:rPr>
              <a:t>://</a:t>
            </a:r>
            <a:r>
              <a:rPr lang="ru-RU" sz="1600" dirty="0" err="1">
                <a:solidFill>
                  <a:schemeClr val="bg1"/>
                </a:solidFill>
              </a:rPr>
              <a:t>blog.deepschool.ru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cv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  <a:r>
              <a:rPr lang="ru-RU" sz="1600" dirty="0" err="1">
                <a:solidFill>
                  <a:schemeClr val="bg1"/>
                </a:solidFill>
              </a:rPr>
              <a:t>rt-detr</a:t>
            </a:r>
            <a:r>
              <a:rPr lang="ru-RU" sz="1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814" y="6630843"/>
            <a:ext cx="78913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https://sh-tsang.medium.com/review-detrs-beat-yolos-on-real-time-object-detection-9d10b5bccf9b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653727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https://www.labellerr.com/blog/rt-detr-the-real-time-end-to-end-object-detector/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21CFDB5F-0454-BBDB-E995-B507E0508685}"/>
              </a:ext>
            </a:extLst>
          </p:cNvPr>
          <p:cNvSpPr txBox="1">
            <a:spLocks/>
          </p:cNvSpPr>
          <p:nvPr/>
        </p:nvSpPr>
        <p:spPr>
          <a:xfrm>
            <a:off x="88744" y="1490411"/>
            <a:ext cx="11829450" cy="51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300" dirty="0" smtClean="0">
              <a:solidFill>
                <a:schemeClr val="bg1"/>
              </a:solidFill>
            </a:endParaRPr>
          </a:p>
        </p:txBody>
      </p:sp>
      <p:pic>
        <p:nvPicPr>
          <p:cNvPr id="1036" name="Picture 12" descr="https://miro.medium.com/v2/resize:fit:454/1*yQ9sORHAovWFTXqMZYuKW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7" y="3854465"/>
            <a:ext cx="34575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63628" y="564801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Fusion Block in CCFF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" name="Picture 10" descr="https://www.researchgate.net/publication/380106738/figure/fig1/AS:11431281238994733@1714134675099/Structure-Diagram-of-RT-DETR_W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32959"/>
          <a:stretch/>
        </p:blipFill>
        <p:spPr bwMode="auto">
          <a:xfrm>
            <a:off x="4908884" y="2909178"/>
            <a:ext cx="2772077" cy="33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score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присваиваеми</a:t>
            </a:r>
            <a:r>
              <a:rPr lang="ru-RU" sz="2200" dirty="0">
                <a:solidFill>
                  <a:schemeClr val="bg1"/>
                </a:solidFill>
              </a:rPr>
              <a:t> области/объекту 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у которых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с найденным выше порога.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повторяется итеративно пока не прекратится удаление рамок (сколько рамок осталось – столько осталось объектов</a:t>
            </a:r>
            <a:r>
              <a:rPr lang="ru-RU" sz="2200" dirty="0" smtClean="0">
                <a:solidFill>
                  <a:schemeClr val="bg1"/>
                </a:solidFill>
              </a:rPr>
              <a:t>)</a:t>
            </a:r>
            <a:endParaRPr lang="en-US" sz="22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600" dirty="0" smtClean="0">
                <a:solidFill>
                  <a:schemeClr val="bg1"/>
                </a:solidFill>
              </a:rPr>
              <a:t>Бывают ускоренные варианты алгоритма.</a:t>
            </a:r>
            <a:endParaRPr sz="2600" dirty="0">
              <a:solidFill>
                <a:schemeClr val="bg1"/>
              </a:solidFill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2927317" y="4791362"/>
            <a:ext cx="5354330" cy="957742"/>
            <a:chOff x="3255277" y="4876315"/>
            <a:chExt cx="5354330" cy="95774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255277" y="4876315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bg1"/>
                  </a:solidFill>
                </a:rPr>
                <a:t>Score</a:t>
              </a:r>
              <a:r>
                <a:rPr lang="en-US" dirty="0">
                  <a:solidFill>
                    <a:schemeClr val="bg1"/>
                  </a:solidFill>
                </a:rPr>
                <a:t> &gt;0.6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Max score + Threshold </a:t>
              </a:r>
              <a:r>
                <a:rPr lang="en-US" dirty="0" err="1" smtClean="0">
                  <a:solidFill>
                    <a:schemeClr val="bg1"/>
                  </a:solidFill>
                </a:rPr>
                <a:t>IoU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119451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301535" y="5834057"/>
              <a:ext cx="642352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1" y="4600956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378444" y="4524452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</a:t>
              </a:r>
              <a:r>
                <a:rPr lang="en-US" dirty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93" y="4683298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3742891" y="4738090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FF00"/>
                  </a:solidFill>
                </a:rPr>
                <a:t>0.</a:t>
              </a:r>
              <a:r>
                <a:rPr lang="en-US" dirty="0">
                  <a:solidFill>
                    <a:srgbClr val="FFFF00"/>
                  </a:solidFill>
                </a:rPr>
                <a:t>6</a:t>
              </a:r>
              <a:r>
                <a:rPr lang="ru-RU" dirty="0">
                  <a:solidFill>
                    <a:srgbClr val="FFFF00"/>
                  </a:solidFill>
                </a:rPr>
                <a:t>5</a:t>
              </a: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730" y="4791362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566018" y="4970046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5584546" y="4849305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0.</a:t>
            </a:r>
            <a:r>
              <a:rPr lang="en-US" dirty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6" name="Полилиния 5"/>
          <p:cNvSpPr/>
          <p:nvPr/>
        </p:nvSpPr>
        <p:spPr>
          <a:xfrm>
            <a:off x="5173980" y="4399915"/>
            <a:ext cx="5851733" cy="1208405"/>
          </a:xfrm>
          <a:custGeom>
            <a:avLst/>
            <a:gdLst>
              <a:gd name="connsiteX0" fmla="*/ 5410200 w 5851733"/>
              <a:gd name="connsiteY0" fmla="*/ 1208405 h 1208405"/>
              <a:gd name="connsiteX1" fmla="*/ 5806440 w 5851733"/>
              <a:gd name="connsiteY1" fmla="*/ 530225 h 1208405"/>
              <a:gd name="connsiteX2" fmla="*/ 4472940 w 5851733"/>
              <a:gd name="connsiteY2" fmla="*/ 4445 h 1208405"/>
              <a:gd name="connsiteX3" fmla="*/ 0 w 5851733"/>
              <a:gd name="connsiteY3" fmla="*/ 263525 h 1208405"/>
              <a:gd name="connsiteX4" fmla="*/ 0 w 5851733"/>
              <a:gd name="connsiteY4" fmla="*/ 263525 h 1208405"/>
              <a:gd name="connsiteX5" fmla="*/ 0 w 5851733"/>
              <a:gd name="connsiteY5" fmla="*/ 263525 h 120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1733" h="1208405">
                <a:moveTo>
                  <a:pt x="5410200" y="1208405"/>
                </a:moveTo>
                <a:cubicBezTo>
                  <a:pt x="5686425" y="969645"/>
                  <a:pt x="5962650" y="730885"/>
                  <a:pt x="5806440" y="530225"/>
                </a:cubicBezTo>
                <a:cubicBezTo>
                  <a:pt x="5650230" y="329565"/>
                  <a:pt x="5440680" y="48895"/>
                  <a:pt x="4472940" y="4445"/>
                </a:cubicBezTo>
                <a:cubicBezTo>
                  <a:pt x="3505200" y="-40005"/>
                  <a:pt x="0" y="263525"/>
                  <a:pt x="0" y="263525"/>
                </a:cubicBezTo>
                <a:lnTo>
                  <a:pt x="0" y="263525"/>
                </a:lnTo>
                <a:lnTo>
                  <a:pt x="0" y="263525"/>
                </a:lnTo>
              </a:path>
            </a:pathLst>
          </a:custGeom>
          <a:noFill/>
          <a:ln>
            <a:solidFill>
              <a:schemeClr val="bg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C5B51-04D6-66EF-7534-11DDDACA9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7476012F-32C5-18AA-34CA-405C4C2FD94E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9EB0B61F-A421-1FD2-CD41-D351A731F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73FEF397-0411-2209-C3E2-93CD1BAF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2400" b="1" dirty="0">
                <a:solidFill>
                  <a:schemeClr val="bg1"/>
                </a:solidFill>
              </a:rPr>
              <a:t>Intra-scale (</a:t>
            </a:r>
            <a:r>
              <a:rPr lang="ru-RU" sz="2400" b="1" dirty="0">
                <a:solidFill>
                  <a:schemeClr val="bg1"/>
                </a:solidFill>
              </a:rPr>
              <a:t>внутреннее) </a:t>
            </a:r>
            <a:r>
              <a:rPr lang="ru-RU" sz="2400" b="1" dirty="0" err="1">
                <a:solidFill>
                  <a:schemeClr val="bg1"/>
                </a:solidFill>
              </a:rPr>
              <a:t>трансформерное</a:t>
            </a:r>
            <a:r>
              <a:rPr lang="ru-RU" sz="2400" b="1" dirty="0">
                <a:solidFill>
                  <a:schemeClr val="bg1"/>
                </a:solidFill>
              </a:rPr>
              <a:t> преобразование</a:t>
            </a:r>
            <a:r>
              <a:rPr lang="ru-RU" sz="2400" dirty="0">
                <a:solidFill>
                  <a:schemeClr val="bg1"/>
                </a:solidFill>
              </a:rPr>
              <a:t> только на </a:t>
            </a:r>
            <a:r>
              <a:rPr lang="en" sz="2400" dirty="0">
                <a:solidFill>
                  <a:schemeClr val="bg1"/>
                </a:solidFill>
              </a:rPr>
              <a:t>S5. </a:t>
            </a:r>
            <a:r>
              <a:rPr lang="ru-RU" sz="2400" dirty="0">
                <a:solidFill>
                  <a:schemeClr val="bg1"/>
                </a:solidFill>
              </a:rPr>
              <a:t>Почему только на </a:t>
            </a:r>
            <a:r>
              <a:rPr lang="en" sz="2400" dirty="0">
                <a:solidFill>
                  <a:schemeClr val="bg1"/>
                </a:solidFill>
              </a:rPr>
              <a:t>S5? </a:t>
            </a:r>
            <a:r>
              <a:rPr lang="ru-RU" sz="2400" dirty="0">
                <a:solidFill>
                  <a:schemeClr val="bg1"/>
                </a:solidFill>
              </a:rPr>
              <a:t>Во-первых, это самая высокоуровневая фича, а значит, самая информативная с точки зрения семантики. Во-вторых, мы существенно сокращаем вычисления, так как работаем только с одной картой признаков.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А вот </a:t>
            </a:r>
            <a:r>
              <a:rPr lang="en" sz="2400" b="1" dirty="0">
                <a:solidFill>
                  <a:schemeClr val="bg1"/>
                </a:solidFill>
              </a:rPr>
              <a:t>cross-scale </a:t>
            </a:r>
            <a:r>
              <a:rPr lang="ru-RU" sz="2400" b="1" dirty="0">
                <a:solidFill>
                  <a:schemeClr val="bg1"/>
                </a:solidFill>
              </a:rPr>
              <a:t>взаимодействие</a:t>
            </a:r>
            <a:r>
              <a:rPr lang="ru-RU" sz="2400" dirty="0">
                <a:solidFill>
                  <a:schemeClr val="bg1"/>
                </a:solidFill>
              </a:rPr>
              <a:t> подсчитываем между </a:t>
            </a:r>
            <a:r>
              <a:rPr lang="en" sz="2400" dirty="0">
                <a:solidFill>
                  <a:schemeClr val="bg1"/>
                </a:solidFill>
              </a:rPr>
              <a:t>F5,S3,S4.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виде формул это можно переписать так:</a:t>
            </a:r>
          </a:p>
          <a:p>
            <a:r>
              <a:rPr lang="en" sz="2400" dirty="0">
                <a:solidFill>
                  <a:schemeClr val="bg1"/>
                </a:solidFill>
              </a:rPr>
              <a:t>Q=K=V=Flatten(S5)</a:t>
            </a:r>
          </a:p>
          <a:p>
            <a:r>
              <a:rPr lang="en" sz="2400" dirty="0">
                <a:solidFill>
                  <a:schemeClr val="bg1"/>
                </a:solidFill>
              </a:rPr>
              <a:t>F5=Reshape(AIFI(Q,K,V))</a:t>
            </a:r>
          </a:p>
          <a:p>
            <a:r>
              <a:rPr lang="en" sz="2400" dirty="0">
                <a:solidFill>
                  <a:schemeClr val="bg1"/>
                </a:solidFill>
              </a:rPr>
              <a:t>O=CCFF(S3,S4,F5)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Рассмотрим теперь подробнее все компоненты нового энкодера.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B4B24-2077-A65C-0BE7-D583AA35D53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CF707-6C75-B229-BBB5-294F2486EA7B}"/>
              </a:ext>
            </a:extLst>
          </p:cNvPr>
          <p:cNvSpPr txBox="1"/>
          <p:nvPr/>
        </p:nvSpPr>
        <p:spPr>
          <a:xfrm>
            <a:off x="278703" y="5118266"/>
            <a:ext cx="1049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сворачиваем пространственную размерность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H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∗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W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во входной карте признаков </a:t>
            </a:r>
            <a:r>
              <a:rPr lang="en" b="0" i="0" dirty="0">
                <a:solidFill>
                  <a:schemeClr val="bg1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chemeClr val="bg1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получаем последовательность токенов и добавляем </a:t>
            </a: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фиксированное позиционное кодирование (</a:t>
            </a:r>
            <a:r>
              <a:rPr lang="en" b="1" i="0" dirty="0">
                <a:solidFill>
                  <a:schemeClr val="bg1"/>
                </a:solidFill>
                <a:effectLst/>
                <a:latin typeface="Inter"/>
              </a:rPr>
              <a:t>spatial positional encoding)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,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которое поможет сети учитывать порядок фич в карте признаков.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E1A9B-02F5-B084-852F-9B9DD271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3C3515F-ED6C-91B1-1429-1929016C1658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017D8F7B-140A-77DC-2D50-2DF4ED075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5F531913-2A31-4D6B-2E60-A4C616F812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" b="1" dirty="0"/>
              <a:t>CCFF (CNN-based Cross-scale Feature Fusion)</a:t>
            </a:r>
          </a:p>
          <a:p>
            <a:r>
              <a:rPr lang="ru-RU" dirty="0"/>
              <a:t>Итак, мы получили карты признаков </a:t>
            </a:r>
            <a:r>
              <a:rPr lang="en" dirty="0"/>
              <a:t>F5,S3,S4. </a:t>
            </a:r>
            <a:r>
              <a:rPr lang="ru-RU" dirty="0"/>
              <a:t>Теперь нужно </a:t>
            </a:r>
            <a:r>
              <a:rPr lang="ru-RU" dirty="0" err="1"/>
              <a:t>сагрегировать</a:t>
            </a:r>
            <a:r>
              <a:rPr lang="ru-RU" dirty="0"/>
              <a:t> их: обменять информацию между ними так, чтобы получить ещё более сильные фичи для дальнейшей детекции. Часто это делают с помощью </a:t>
            </a:r>
            <a:r>
              <a:rPr lang="en" dirty="0"/>
              <a:t>FPN-</a:t>
            </a:r>
            <a:r>
              <a:rPr lang="ru-RU" dirty="0"/>
              <a:t>блока или его модификаций. Смысл следующий:</a:t>
            </a:r>
          </a:p>
          <a:p>
            <a:r>
              <a:rPr lang="en" b="1" dirty="0"/>
              <a:t>Bottom-up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Формируем карты признаков в нескольких разрешениях. В нашей задаче за это ответственен </a:t>
            </a:r>
            <a:r>
              <a:rPr lang="en" dirty="0"/>
              <a:t>CNN-</a:t>
            </a:r>
            <a:r>
              <a:rPr lang="ru-RU" dirty="0" err="1"/>
              <a:t>бэкбон</a:t>
            </a:r>
            <a:r>
              <a:rPr lang="ru-RU" dirty="0"/>
              <a:t>.</a:t>
            </a:r>
          </a:p>
          <a:p>
            <a:r>
              <a:rPr lang="en" b="1" dirty="0"/>
              <a:t>Top-down</a:t>
            </a:r>
            <a:r>
              <a:rPr lang="en" dirty="0"/>
              <a:t> </a:t>
            </a:r>
            <a:r>
              <a:rPr lang="ru-RU" b="1" dirty="0"/>
              <a:t>стадия</a:t>
            </a:r>
            <a:r>
              <a:rPr lang="ru-RU" dirty="0"/>
              <a:t>. Чем выше карта, тем лучше семантика, чем ниже — детализация. Агрегируя соседние карты признаков сверху вниз, мы улучшаем детектирование объектов, поскольку обмениваем информацию между картами разных разрешений. Условно карты низкого разрешения хорошо улавливают крупные объекты, высокого разрешения — мелкие. Следовательно, это лучше использования одного разрешения.</a:t>
            </a:r>
          </a:p>
          <a:p>
            <a:r>
              <a:rPr lang="ru-RU" sz="2400" dirty="0"/>
              <a:t/>
            </a:r>
            <a:br>
              <a:rPr lang="ru-RU" sz="2400" dirty="0"/>
            </a:br>
            <a:r>
              <a:rPr lang="en" sz="2400" dirty="0"/>
              <a:t/>
            </a:r>
            <a:br>
              <a:rPr lang="en" sz="2400" dirty="0"/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D03A-1073-1FAA-54F9-45CFD29BCAAE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F61181-2578-9A9D-82D9-DF1A6488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0" y="5014808"/>
            <a:ext cx="3364822" cy="141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1118-EBEB-EDED-4A83-6B0F49B7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08FC7904-C44A-8496-90F0-75E8828C25C7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193877CA-ADC2-379D-810F-E03095E0A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1386498C-6B74-1D09-609A-F013E7710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Блок </a:t>
            </a:r>
            <a:r>
              <a:rPr lang="en" b="1" dirty="0"/>
              <a:t>CNN-based Cross-scale Feature Fusion —</a:t>
            </a:r>
            <a:r>
              <a:rPr lang="en" dirty="0"/>
              <a:t> </a:t>
            </a:r>
            <a:r>
              <a:rPr lang="ru-RU" dirty="0"/>
              <a:t>серьёзная модификация </a:t>
            </a:r>
            <a:r>
              <a:rPr lang="en" dirty="0"/>
              <a:t>top-down </a:t>
            </a:r>
            <a:r>
              <a:rPr lang="ru-RU" dirty="0"/>
              <a:t>стадии </a:t>
            </a:r>
            <a:r>
              <a:rPr lang="en" dirty="0"/>
              <a:t>FPN-</a:t>
            </a:r>
            <a:r>
              <a:rPr lang="ru-RU" dirty="0"/>
              <a:t>блока. Помимо агрегации соседних карт мы ещё создаём новые фичи, которые тоже затем агрегируем. Получается каскад агрегаций фичей. Он ещё сильнее улучшает детекцию объектов.</a:t>
            </a:r>
          </a:p>
          <a:p>
            <a:r>
              <a:rPr lang="ru-RU" dirty="0"/>
              <a:t>За создание новых фичей отвечает отдельный блок — </a:t>
            </a:r>
            <a:r>
              <a:rPr lang="en" b="1" dirty="0"/>
              <a:t>Fusion (</a:t>
            </a:r>
            <a:r>
              <a:rPr lang="ru-RU" b="1" dirty="0"/>
              <a:t>или </a:t>
            </a:r>
            <a:r>
              <a:rPr lang="en" b="1" dirty="0" err="1"/>
              <a:t>CSPRepLayer</a:t>
            </a:r>
            <a:r>
              <a:rPr lang="en" b="1" dirty="0"/>
              <a:t>)</a:t>
            </a:r>
            <a:r>
              <a:rPr lang="en" dirty="0"/>
              <a:t>. </a:t>
            </a:r>
            <a:r>
              <a:rPr lang="ru-RU" dirty="0"/>
              <a:t>В нём мы:</a:t>
            </a:r>
          </a:p>
          <a:p>
            <a:r>
              <a:rPr lang="ru-RU" dirty="0" err="1"/>
              <a:t>конкатим</a:t>
            </a:r>
            <a:r>
              <a:rPr lang="ru-RU" dirty="0"/>
              <a:t> фичи;</a:t>
            </a:r>
          </a:p>
          <a:p>
            <a:r>
              <a:rPr lang="ru-RU" dirty="0"/>
              <a:t>затем разделяем их на два бранча: в первом применяем свёртку 1×1, а во-втором — комбинацию свёртки 1×1 и </a:t>
            </a:r>
            <a:r>
              <a:rPr lang="en" dirty="0"/>
              <a:t>N </a:t>
            </a:r>
            <a:r>
              <a:rPr lang="ru-RU" dirty="0"/>
              <a:t>последовательных </a:t>
            </a:r>
            <a:r>
              <a:rPr lang="en" dirty="0" err="1"/>
              <a:t>RepBlock</a:t>
            </a:r>
            <a:r>
              <a:rPr lang="en" dirty="0"/>
              <a:t>;</a:t>
            </a:r>
          </a:p>
          <a:p>
            <a:r>
              <a:rPr lang="ru-RU" b="1" dirty="0"/>
              <a:t>Ключевой момент:</a:t>
            </a:r>
            <a:r>
              <a:rPr lang="ru-RU" dirty="0"/>
              <a:t> в чём смысл этих двух бранчей? В первом мы применяем свёртку 1×1 и обмениваем информацию между каналами. Во втором обмениваем информацию и между каналами, и по пространственной размерности </a:t>
            </a:r>
            <a:r>
              <a:rPr lang="en" dirty="0"/>
              <a:t>HW. </a:t>
            </a:r>
            <a:r>
              <a:rPr lang="ru-RU" dirty="0"/>
              <a:t>Всё это сделано с помощью свёрток 1×1 и 3×3, что сильно сокращает вычисления.</a:t>
            </a:r>
          </a:p>
          <a:p>
            <a:r>
              <a:rPr lang="ru-RU" dirty="0" err="1"/>
              <a:t>конкатим</a:t>
            </a:r>
            <a:r>
              <a:rPr lang="ru-RU" dirty="0"/>
              <a:t> результаты двух веток;</a:t>
            </a:r>
          </a:p>
          <a:p>
            <a:r>
              <a:rPr lang="ru-RU" dirty="0"/>
              <a:t>распрямляем полученный тензор.</a:t>
            </a:r>
          </a:p>
          <a:p>
            <a:r>
              <a:rPr lang="ru-RU" dirty="0"/>
              <a:t>Также в </a:t>
            </a:r>
            <a:r>
              <a:rPr lang="en" b="1" dirty="0" err="1"/>
              <a:t>CSPRepLayer</a:t>
            </a:r>
            <a:r>
              <a:rPr lang="en" dirty="0"/>
              <a:t> </a:t>
            </a:r>
            <a:r>
              <a:rPr lang="ru-RU" dirty="0"/>
              <a:t>активно используется слияние </a:t>
            </a:r>
            <a:r>
              <a:rPr lang="en" dirty="0"/>
              <a:t>conv + norm </a:t>
            </a:r>
            <a:r>
              <a:rPr lang="ru-RU" dirty="0"/>
              <a:t>слоёв. Об этом можно почитать подробно 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в разделе про </a:t>
            </a:r>
            <a:r>
              <a:rPr lang="ru-RU" dirty="0" err="1"/>
              <a:t>репараметризацию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2C86C-05EE-9F58-AF41-AB48C615D261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A22EEB-EBF6-E3CA-5C7D-A5354B8D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8" y="4898510"/>
            <a:ext cx="7620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28974-81CA-6FB1-703D-7373B0AAE1A4}"/>
              </a:ext>
            </a:extLst>
          </p:cNvPr>
          <p:cNvSpPr txBox="1"/>
          <p:nvPr/>
        </p:nvSpPr>
        <p:spPr>
          <a:xfrm>
            <a:off x="3109454" y="2463319"/>
            <a:ext cx="61440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effectLst/>
              </a:rPr>
              <a:t>С</a:t>
            </a:r>
            <a:r>
              <a:rPr lang="ru-RU" dirty="0"/>
              <a:t> — </a:t>
            </a:r>
            <a:r>
              <a:rPr lang="ru-RU" dirty="0" err="1"/>
              <a:t>конкат</a:t>
            </a:r>
            <a:r>
              <a:rPr lang="ru-RU" dirty="0"/>
              <a:t> тензоров; </a:t>
            </a:r>
            <a:r>
              <a:rPr lang="ru-RU" b="1" dirty="0">
                <a:effectLst/>
              </a:rPr>
              <a:t>+</a:t>
            </a:r>
            <a:r>
              <a:rPr lang="ru-RU" dirty="0"/>
              <a:t> — поэлементное сложение тензоров; </a:t>
            </a:r>
            <a:r>
              <a:rPr lang="en" b="1" dirty="0">
                <a:effectLst/>
              </a:rPr>
              <a:t>F</a:t>
            </a:r>
            <a:r>
              <a:rPr lang="en" dirty="0"/>
              <a:t> — </a:t>
            </a:r>
            <a:r>
              <a:rPr lang="ru-RU" dirty="0"/>
              <a:t>распрямление тензора в вектор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1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10D93-4A8D-4BD0-AED5-80226E97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>
            <a:extLst>
              <a:ext uri="{FF2B5EF4-FFF2-40B4-BE49-F238E27FC236}">
                <a16:creationId xmlns:a16="http://schemas.microsoft.com/office/drawing/2014/main" id="{95C9D094-AC8B-8438-372F-14CB7EBA4C8F}"/>
              </a:ext>
            </a:extLst>
          </p:cNvPr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>
            <a:extLst>
              <a:ext uri="{FF2B5EF4-FFF2-40B4-BE49-F238E27FC236}">
                <a16:creationId xmlns:a16="http://schemas.microsoft.com/office/drawing/2014/main" id="{748F2CED-A554-3610-18A7-ECDFF0286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RT-DETR</a:t>
            </a:r>
            <a:endParaRPr sz="4800" dirty="0"/>
          </a:p>
        </p:txBody>
      </p:sp>
      <p:sp>
        <p:nvSpPr>
          <p:cNvPr id="251" name="Объект 2">
            <a:extLst>
              <a:ext uri="{FF2B5EF4-FFF2-40B4-BE49-F238E27FC236}">
                <a16:creationId xmlns:a16="http://schemas.microsoft.com/office/drawing/2014/main" id="{CE4A1595-E0D5-FA71-EF90-32E590193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" b="1" dirty="0"/>
              <a:t>Transformer Decoder</a:t>
            </a:r>
          </a:p>
          <a:p>
            <a:r>
              <a:rPr lang="ru-RU" dirty="0"/>
              <a:t>Декодер </a:t>
            </a:r>
            <a:r>
              <a:rPr lang="en" dirty="0"/>
              <a:t>RT-DETR </a:t>
            </a:r>
            <a:r>
              <a:rPr lang="ru-RU" dirty="0"/>
              <a:t>в целом повторяет структуру декодера оригинального </a:t>
            </a:r>
            <a:r>
              <a:rPr lang="en" dirty="0"/>
              <a:t>DETR </a:t>
            </a:r>
            <a:r>
              <a:rPr lang="ru-RU" dirty="0"/>
              <a:t>с единственным значимым отличием — вместо обычного </a:t>
            </a:r>
            <a:r>
              <a:rPr lang="en" dirty="0"/>
              <a:t>Multi-Head Self-Attention </a:t>
            </a:r>
            <a:r>
              <a:rPr lang="ru-RU" dirty="0"/>
              <a:t>используется </a:t>
            </a:r>
            <a:r>
              <a:rPr lang="en" dirty="0"/>
              <a:t>Deformable Attention </a:t>
            </a:r>
            <a:r>
              <a:rPr lang="ru-RU" dirty="0"/>
              <a:t>в качестве </a:t>
            </a:r>
            <a:r>
              <a:rPr lang="en" dirty="0"/>
              <a:t>cross-attention [</a:t>
            </a:r>
            <a:r>
              <a:rPr lang="ru-RU" dirty="0">
                <a:hlinkClick r:id="rId2"/>
              </a:rPr>
              <a:t>здесь</a:t>
            </a:r>
            <a:r>
              <a:rPr lang="ru-RU" dirty="0"/>
              <a:t> можно почитать о том, что такое </a:t>
            </a:r>
            <a:r>
              <a:rPr lang="en" dirty="0"/>
              <a:t>cross-attention].</a:t>
            </a:r>
          </a:p>
          <a:p>
            <a:r>
              <a:rPr lang="en" b="1" dirty="0"/>
              <a:t>Query Selection</a:t>
            </a:r>
          </a:p>
          <a:p>
            <a:r>
              <a:rPr lang="ru-RU" dirty="0"/>
              <a:t>Среди недостатков </a:t>
            </a:r>
            <a:r>
              <a:rPr lang="en" dirty="0"/>
              <a:t>DETR </a:t>
            </a:r>
            <a:r>
              <a:rPr lang="ru-RU" dirty="0"/>
              <a:t>мы уже упоминали проблему с обучением, вызванную инициализацией </a:t>
            </a:r>
            <a:r>
              <a:rPr lang="en" dirty="0"/>
              <a:t>object queries </a:t>
            </a:r>
            <a:r>
              <a:rPr lang="ru-RU" dirty="0"/>
              <a:t>и последующим их обучением.</a:t>
            </a:r>
          </a:p>
          <a:p>
            <a:r>
              <a:rPr lang="ru-RU" dirty="0"/>
              <a:t>В </a:t>
            </a:r>
            <a:r>
              <a:rPr lang="en" dirty="0"/>
              <a:t>RT-DETR </a:t>
            </a:r>
            <a:r>
              <a:rPr lang="ru-RU" dirty="0"/>
              <a:t>она решается следующим образом: после энкодера мы имеем набор из токенов (при стандартных параметрах их 8400 штук, каждый размерностью 256). Далее у нас есть две головы: </a:t>
            </a:r>
            <a:r>
              <a:rPr lang="ru-RU" b="1" dirty="0"/>
              <a:t>классификационная</a:t>
            </a:r>
            <a:r>
              <a:rPr lang="ru-RU" dirty="0"/>
              <a:t> (определение класса) и </a:t>
            </a:r>
            <a:r>
              <a:rPr lang="ru-RU" b="1" dirty="0" err="1"/>
              <a:t>локализационная</a:t>
            </a:r>
            <a:r>
              <a:rPr lang="ru-RU" dirty="0"/>
              <a:t> (предсказание боксов). Передаём в них наш набор токенов, не забываем добавить анкоры к выходу </a:t>
            </a:r>
            <a:r>
              <a:rPr lang="ru-RU" dirty="0" err="1"/>
              <a:t>локализационной</a:t>
            </a:r>
            <a:r>
              <a:rPr lang="ru-RU" dirty="0"/>
              <a:t> головы. Далее выбираем </a:t>
            </a:r>
            <a:r>
              <a:rPr lang="en" dirty="0"/>
              <a:t>top k </a:t>
            </a:r>
            <a:r>
              <a:rPr lang="ru-RU" dirty="0"/>
              <a:t>токенов с самым большим скором (в плане вероятности для классов) и соответствующие им якори. Фильтруем таким образом якори, следовательно, экономим очень много вычислительных ресурсов.</a:t>
            </a:r>
          </a:p>
          <a:p>
            <a:r>
              <a:rPr lang="ru-RU" dirty="0"/>
              <a:t>Полученные боксы и </a:t>
            </a:r>
            <a:r>
              <a:rPr lang="en" dirty="0"/>
              <a:t>ground truth </a:t>
            </a:r>
            <a:r>
              <a:rPr lang="ru-RU" dirty="0"/>
              <a:t>боксы подаются в </a:t>
            </a:r>
            <a:r>
              <a:rPr lang="ru-RU" dirty="0" err="1"/>
              <a:t>лосс</a:t>
            </a:r>
            <a:r>
              <a:rPr lang="ru-RU" dirty="0"/>
              <a:t>. Его подсчёт проходит в две стадии:</a:t>
            </a:r>
          </a:p>
          <a:p>
            <a:r>
              <a:rPr lang="ru-RU" dirty="0"/>
              <a:t>Делаем </a:t>
            </a:r>
            <a:r>
              <a:rPr lang="ru-RU" dirty="0" err="1"/>
              <a:t>матчинг</a:t>
            </a:r>
            <a:r>
              <a:rPr lang="ru-RU" dirty="0"/>
              <a:t> между предсказанными и </a:t>
            </a:r>
            <a:r>
              <a:rPr lang="en" dirty="0"/>
              <a:t>ground truth </a:t>
            </a:r>
            <a:r>
              <a:rPr lang="ru-RU" dirty="0"/>
              <a:t>боксами с помощью венгерского алгоритма (подробнее о нём можно почитать в посте про </a:t>
            </a:r>
            <a:r>
              <a:rPr lang="en" dirty="0">
                <a:hlinkClick r:id="rId2"/>
              </a:rPr>
              <a:t>DETR</a:t>
            </a:r>
            <a:r>
              <a:rPr lang="en" dirty="0"/>
              <a:t>).</a:t>
            </a:r>
          </a:p>
          <a:p>
            <a:r>
              <a:rPr lang="ru-RU" dirty="0"/>
              <a:t>Подсчитываем корректность в каждой паре (сходимость боксов и классов).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F9C2A-A8C2-72DC-9541-80FDB7204EEB}"/>
              </a:ext>
            </a:extLst>
          </p:cNvPr>
          <p:cNvSpPr txBox="1"/>
          <p:nvPr/>
        </p:nvSpPr>
        <p:spPr>
          <a:xfrm>
            <a:off x="7891396" y="6453744"/>
            <a:ext cx="43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rt-detr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AutoShape 2" descr="🙂">
            <a:extLst>
              <a:ext uri="{FF2B5EF4-FFF2-40B4-BE49-F238E27FC236}">
                <a16:creationId xmlns:a16="http://schemas.microsoft.com/office/drawing/2014/main" id="{231FE855-64A7-F763-3893-C52C9295C0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10700" y="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56EAC-A267-BD5C-B6FD-171112DB2C48}"/>
              </a:ext>
            </a:extLst>
          </p:cNvPr>
          <p:cNvSpPr txBox="1"/>
          <p:nvPr/>
        </p:nvSpPr>
        <p:spPr>
          <a:xfrm>
            <a:off x="10806830" y="3591422"/>
            <a:ext cx="61314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хорошая база, компоненты которой можно улучшать. Количество статей об этом исчисляется десятками.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—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комбинация таких различных идей.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Иногда можно упрощать вычисления по картам признаков, например, как это было с 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th-I"/>
              </a:rPr>
              <a:t>S</a:t>
            </a:r>
            <a:r>
              <a:rPr lang="en" b="0" i="0" dirty="0">
                <a:solidFill>
                  <a:srgbClr val="1D1D1D"/>
                </a:solidFill>
                <a:effectLst/>
                <a:latin typeface="MJXc-TeX-main-R"/>
              </a:rPr>
              <a:t>5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На практике у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RT-DETR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всё ещё есть “плохие” черты архитектур на трансформерах, на которые нужно обращать внимание. Например: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Важен внимательный подбор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гиперпараметров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;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Возможен уход </a:t>
            </a:r>
            <a:r>
              <a:rPr lang="ru-RU" b="0" i="0" dirty="0" err="1">
                <a:solidFill>
                  <a:srgbClr val="1D1D1D"/>
                </a:solidFill>
                <a:effectLst/>
                <a:latin typeface="Inter"/>
              </a:rPr>
              <a:t>лосса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 в </a:t>
            </a:r>
            <a:r>
              <a:rPr lang="en" b="0" i="0" dirty="0">
                <a:solidFill>
                  <a:srgbClr val="1D1D1D"/>
                </a:solidFill>
                <a:effectLst/>
                <a:latin typeface="Inter"/>
              </a:rPr>
              <a:t>None </a:t>
            </a:r>
            <a:r>
              <a:rPr lang="ru-RU" b="0" i="0" dirty="0">
                <a:solidFill>
                  <a:srgbClr val="1D1D1D"/>
                </a:solidFill>
                <a:effectLst/>
                <a:latin typeface="Inter"/>
              </a:rPr>
              <a:t>в середине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42057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Борьба с дисбалансом предсказаний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2041339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Итеративно обрабатывать результаты первого предсказания (нулевого) второй и </a:t>
            </a:r>
            <a:r>
              <a:rPr lang="ru-RU" sz="2100" b="1" dirty="0" err="1" smtClean="0">
                <a:solidFill>
                  <a:schemeClr val="bg1"/>
                </a:solidFill>
              </a:rPr>
              <a:t>тд</a:t>
            </a:r>
            <a:r>
              <a:rPr lang="ru-RU" sz="2100" b="1" dirty="0" smtClean="0">
                <a:solidFill>
                  <a:schemeClr val="bg1"/>
                </a:solidFill>
              </a:rPr>
              <a:t> головами.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так чтобы в нем было больше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err="1" smtClean="0">
                <a:solidFill>
                  <a:schemeClr val="bg1"/>
                </a:solidFill>
              </a:rPr>
              <a:t>премеров</a:t>
            </a:r>
            <a:r>
              <a:rPr lang="ru-RU" sz="2100" b="1" dirty="0" smtClean="0">
                <a:solidFill>
                  <a:schemeClr val="bg1"/>
                </a:solidFill>
              </a:rPr>
              <a:t> (на которых сеть не ошибается) – динамически балансировать </a:t>
            </a:r>
            <a:r>
              <a:rPr lang="ru-RU" sz="2100" b="1" dirty="0" err="1" smtClean="0">
                <a:solidFill>
                  <a:schemeClr val="bg1"/>
                </a:solidFill>
              </a:rPr>
              <a:t>батч</a:t>
            </a:r>
            <a:r>
              <a:rPr lang="ru-RU" sz="2100" b="1" dirty="0" smtClean="0">
                <a:solidFill>
                  <a:schemeClr val="bg1"/>
                </a:solidFill>
              </a:rPr>
              <a:t> (</a:t>
            </a:r>
            <a:r>
              <a:rPr lang="en-US" sz="2100" b="1" dirty="0" smtClean="0">
                <a:solidFill>
                  <a:schemeClr val="bg1"/>
                </a:solidFill>
              </a:rPr>
              <a:t>Hard negative mining)</a:t>
            </a:r>
          </a:p>
          <a:p>
            <a:pPr marL="0" indent="0">
              <a:buNone/>
            </a:pPr>
            <a:r>
              <a:rPr lang="ru-RU" sz="2100" b="1" dirty="0" smtClean="0">
                <a:solidFill>
                  <a:schemeClr val="bg1"/>
                </a:solidFill>
              </a:rPr>
              <a:t>Отбирать на этапе </a:t>
            </a:r>
            <a:r>
              <a:rPr lang="en-US" sz="2100" b="1" dirty="0" err="1" smtClean="0">
                <a:solidFill>
                  <a:schemeClr val="bg1"/>
                </a:solidFill>
              </a:rPr>
              <a:t>backprop</a:t>
            </a:r>
            <a:r>
              <a:rPr lang="ru-RU" sz="2100" b="1" dirty="0" smtClean="0">
                <a:solidFill>
                  <a:schemeClr val="bg1"/>
                </a:solidFill>
              </a:rPr>
              <a:t> варианты для </a:t>
            </a:r>
            <a:r>
              <a:rPr lang="ru-RU" sz="21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100" b="1" dirty="0" smtClean="0">
                <a:solidFill>
                  <a:schemeClr val="bg1"/>
                </a:solidFill>
              </a:rPr>
              <a:t> с </a:t>
            </a:r>
            <a:r>
              <a:rPr lang="en-US" sz="2100" b="1" dirty="0" smtClean="0">
                <a:solidFill>
                  <a:schemeClr val="bg1"/>
                </a:solidFill>
              </a:rPr>
              <a:t>easy </a:t>
            </a:r>
            <a:r>
              <a:rPr lang="ru-RU" sz="2100" b="1" dirty="0" smtClean="0">
                <a:solidFill>
                  <a:schemeClr val="bg1"/>
                </a:solidFill>
              </a:rPr>
              <a:t> примерами </a:t>
            </a:r>
            <a:r>
              <a:rPr lang="ru-RU" sz="2400" b="1" dirty="0" smtClean="0">
                <a:solidFill>
                  <a:schemeClr val="bg1"/>
                </a:solidFill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</a:rPr>
              <a:t>on-line Hard example </a:t>
            </a:r>
            <a:r>
              <a:rPr lang="en-US" sz="2400" b="1" dirty="0">
                <a:solidFill>
                  <a:schemeClr val="bg1"/>
                </a:solidFill>
              </a:rPr>
              <a:t>mining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chemeClr val="bg1"/>
                </a:solidFill>
              </a:rPr>
              <a:t>Баланс </a:t>
            </a:r>
            <a:r>
              <a:rPr lang="ru-RU" sz="2400" b="1" dirty="0" err="1" smtClean="0">
                <a:solidFill>
                  <a:schemeClr val="bg1"/>
                </a:solidFill>
              </a:rPr>
              <a:t>лосса</a:t>
            </a:r>
            <a:r>
              <a:rPr lang="ru-RU" sz="2400" b="1" dirty="0" smtClean="0">
                <a:solidFill>
                  <a:schemeClr val="bg1"/>
                </a:solidFill>
              </a:rPr>
              <a:t> (в купе с остальными)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7725" y="41900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NMS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57725" y="360110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</a:t>
            </a:r>
            <a:r>
              <a:rPr lang="ru-RU" dirty="0" smtClean="0"/>
              <a:t>этап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45780" y="6020454"/>
            <a:ext cx="7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 </a:t>
            </a:r>
            <a:r>
              <a:rPr lang="ru-RU" dirty="0" smtClean="0"/>
              <a:t>этап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/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>
                <a:solidFill>
                  <a:schemeClr val="bg1"/>
                </a:solidFill>
              </a:rPr>
              <a:t>wo-stage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(RPN) - </a:t>
            </a:r>
            <a:r>
              <a:rPr lang="ru-RU" sz="2100" dirty="0">
                <a:solidFill>
                  <a:schemeClr val="bg1"/>
                </a:solidFill>
              </a:rPr>
              <a:t>генерация 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</a:p>
          <a:p>
            <a:pPr lvl="2"/>
            <a:r>
              <a:rPr lang="ru-RU" sz="1700" dirty="0">
                <a:solidFill>
                  <a:schemeClr val="bg1"/>
                </a:solidFill>
              </a:rPr>
              <a:t> у этой название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</a:p>
          <a:p>
            <a:pPr lvl="3"/>
            <a:r>
              <a:rPr lang="ru-RU" sz="1500" dirty="0">
                <a:solidFill>
                  <a:schemeClr val="bg1"/>
                </a:solidFill>
              </a:rPr>
              <a:t>Основная 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локализация без </a:t>
            </a:r>
            <a:r>
              <a:rPr lang="en-US" dirty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08" y="3451659"/>
            <a:ext cx="8391411" cy="32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198844" y="6582862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489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ru-RU" sz="4800" b="1" dirty="0">
                <a:solidFill>
                  <a:schemeClr val="bg1"/>
                </a:solidFill>
              </a:rPr>
              <a:t> напомним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R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sz="4800" b="1" dirty="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R-CNN: </a:t>
            </a:r>
            <a:r>
              <a:rPr lang="ru-RU" sz="2400" dirty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ROI)</a:t>
            </a:r>
            <a:r>
              <a:rPr lang="ru-RU" sz="2400" dirty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SPP-NET – </a:t>
            </a:r>
            <a:r>
              <a:rPr lang="ru-RU" sz="2400" dirty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несколько </a:t>
            </a:r>
            <a:r>
              <a:rPr lang="en-US" sz="2400" dirty="0">
                <a:solidFill>
                  <a:schemeClr val="bg1"/>
                </a:solidFill>
              </a:rPr>
              <a:t>Adaptive Average Pooling</a:t>
            </a:r>
            <a:r>
              <a:rPr lang="ru-RU" sz="2400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>
                <a:solidFill>
                  <a:schemeClr val="bg1"/>
                </a:solidFill>
              </a:rPr>
              <a:t>Fast-R-CNN </a:t>
            </a:r>
            <a:r>
              <a:rPr lang="ru-RU" sz="2400" dirty="0">
                <a:solidFill>
                  <a:schemeClr val="bg1"/>
                </a:solidFill>
              </a:rPr>
              <a:t>замена</a:t>
            </a:r>
            <a:r>
              <a:rPr lang="en-US" sz="2400" dirty="0">
                <a:solidFill>
                  <a:schemeClr val="bg1"/>
                </a:solidFill>
              </a:rPr>
              <a:t> SPP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Pool </a:t>
            </a:r>
            <a:r>
              <a:rPr lang="ru-RU" sz="2400" dirty="0">
                <a:solidFill>
                  <a:schemeClr val="bg1"/>
                </a:solidFill>
              </a:rPr>
              <a:t>на </a:t>
            </a:r>
            <a:r>
              <a:rPr lang="en-US" sz="2400" dirty="0" err="1">
                <a:solidFill>
                  <a:schemeClr val="bg1"/>
                </a:solidFill>
              </a:rPr>
              <a:t>Rezie</a:t>
            </a:r>
            <a:r>
              <a:rPr lang="en-US" sz="2400" dirty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Недостаток – </a:t>
            </a:r>
            <a:r>
              <a:rPr lang="en-US" sz="2400" dirty="0">
                <a:solidFill>
                  <a:schemeClr val="bg1"/>
                </a:solidFill>
              </a:rPr>
              <a:t>ROI </a:t>
            </a:r>
            <a:r>
              <a:rPr lang="ru-RU" sz="2400" dirty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0" y="3399957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5" y="3351665"/>
            <a:ext cx="4295457" cy="30913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7173270" y="4128844"/>
            <a:ext cx="12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FAST 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Многоэтапные архитектуры: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184866" y="1093862"/>
            <a:ext cx="6793449" cy="553794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b="1" dirty="0">
                <a:solidFill>
                  <a:schemeClr val="bg1"/>
                </a:solidFill>
              </a:rPr>
              <a:t>О</a:t>
            </a:r>
            <a:r>
              <a:rPr lang="en-US" sz="2400" b="1" dirty="0" err="1">
                <a:solidFill>
                  <a:schemeClr val="bg1"/>
                </a:solidFill>
              </a:rPr>
              <a:t>сн</a:t>
            </a:r>
            <a:r>
              <a:rPr lang="ru-RU" sz="2400" b="1" dirty="0" err="1">
                <a:solidFill>
                  <a:schemeClr val="bg1"/>
                </a:solidFill>
              </a:rPr>
              <a:t>овная</a:t>
            </a:r>
            <a:r>
              <a:rPr lang="ru-RU" sz="2400" b="1" dirty="0">
                <a:solidFill>
                  <a:schemeClr val="bg1"/>
                </a:solidFill>
              </a:rPr>
              <a:t> идея</a:t>
            </a:r>
            <a:r>
              <a:rPr lang="ru-RU" sz="2400" dirty="0">
                <a:solidFill>
                  <a:schemeClr val="bg1"/>
                </a:solidFill>
              </a:rPr>
              <a:t>: 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карте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признаков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(Region 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Результаты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сети</a:t>
            </a:r>
            <a:r>
              <a:rPr dirty="0">
                <a:solidFill>
                  <a:schemeClr val="bg1"/>
                </a:solidFill>
              </a:rPr>
              <a:t> RPN – </a:t>
            </a:r>
            <a:r>
              <a:rPr lang="ru-RU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dirty="0" err="1">
                <a:solidFill>
                  <a:schemeClr val="bg1"/>
                </a:solidFill>
              </a:rPr>
              <a:t>ROIPooling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дальнейшая обработка.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67" y="1093863"/>
            <a:ext cx="4972942" cy="5670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4035</Words>
  <Application>Microsoft Office PowerPoint</Application>
  <PresentationFormat>Широкоэкранный</PresentationFormat>
  <Paragraphs>691</Paragraphs>
  <Slides>81</Slides>
  <Notes>0</Notes>
  <HiddenSlides>38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95" baseType="lpstr">
      <vt:lpstr>-apple-system</vt:lpstr>
      <vt:lpstr>Arial</vt:lpstr>
      <vt:lpstr>Calibri</vt:lpstr>
      <vt:lpstr>Calibri Light</vt:lpstr>
      <vt:lpstr>Cambria Math</vt:lpstr>
      <vt:lpstr>Inter</vt:lpstr>
      <vt:lpstr>medium-content-sans-serif-font</vt:lpstr>
      <vt:lpstr>MJXc-TeX-main-R</vt:lpstr>
      <vt:lpstr>MJXc-TeX-math-I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связанные с обнаружением объектов</vt:lpstr>
      <vt:lpstr>Особенности Object detection</vt:lpstr>
      <vt:lpstr>Архитектуры Overfeat и R-CNN</vt:lpstr>
      <vt:lpstr>Алгоритм Non-Maximum Suppression (NMS)</vt:lpstr>
      <vt:lpstr>Борьба с дисбалансом предсказаний</vt:lpstr>
      <vt:lpstr>Задачи связанные с обнаружением объектов</vt:lpstr>
      <vt:lpstr>Архитектура R-CNN</vt:lpstr>
      <vt:lpstr>Многоэтапные архитектуры: Faster-R-CNN</vt:lpstr>
      <vt:lpstr>Многоэтапные архитектуры: Fast-RCNN</vt:lpstr>
      <vt:lpstr>Многоэтапные архитектуры: Faster-R-CNN</vt:lpstr>
      <vt:lpstr>Модификации Faster-R-CNN -&gt; Mask R-CNN</vt:lpstr>
      <vt:lpstr>Модификации Faster-R-CNN -&gt; Mask R-CNN</vt:lpstr>
      <vt:lpstr>Faster-R-CNN -&gt; Feature Pyramidal Network , FPN</vt:lpstr>
      <vt:lpstr>Модификации Faster-R-CNN -&gt; Cascade R-CNN</vt:lpstr>
      <vt:lpstr>Модификации Faster-R-CNN -&gt;  Архитектура RetinaNet</vt:lpstr>
      <vt:lpstr>Модификации Faster-R-CNN -&gt;  Архитектура RetinaNet</vt:lpstr>
      <vt:lpstr>Архитектура RetinaNet</vt:lpstr>
      <vt:lpstr>Faster-R-CNN -&gt; RetinaNet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Архитектура DETR</vt:lpstr>
      <vt:lpstr>Архитектура DETR</vt:lpstr>
      <vt:lpstr>Декодер DETR</vt:lpstr>
      <vt:lpstr>Декодер DETR</vt:lpstr>
      <vt:lpstr>Недостатки DETR-vanila</vt:lpstr>
      <vt:lpstr>варианты DETR</vt:lpstr>
      <vt:lpstr>RT-DETR</vt:lpstr>
      <vt:lpstr>RT-DETR</vt:lpstr>
      <vt:lpstr>RT-DETR</vt:lpstr>
      <vt:lpstr>RT-DETR</vt:lpstr>
      <vt:lpstr>RT-DETR Decoder</vt:lpstr>
      <vt:lpstr>RT-DETR Decoder</vt:lpstr>
      <vt:lpstr>RT-DETR Query Selection + loss</vt:lpstr>
      <vt:lpstr>MaskFormer/ Mask2Former</vt:lpstr>
      <vt:lpstr>Задачи связанные с обнаружением объектов</vt:lpstr>
      <vt:lpstr>Архитектура RetinaNet</vt:lpstr>
      <vt:lpstr>Задачи компьютерного зрения</vt:lpstr>
      <vt:lpstr>RT-DETR</vt:lpstr>
      <vt:lpstr>RT-DETR Decoder</vt:lpstr>
      <vt:lpstr>RT-DETR</vt:lpstr>
      <vt:lpstr>RT-DETR</vt:lpstr>
      <vt:lpstr>RT-DETR</vt:lpstr>
      <vt:lpstr>RT-DETR</vt:lpstr>
      <vt:lpstr>RT-DETR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119</cp:revision>
  <dcterms:created xsi:type="dcterms:W3CDTF">2021-12-17T13:52:23Z</dcterms:created>
  <dcterms:modified xsi:type="dcterms:W3CDTF">2025-12-09T15:36:30Z</dcterms:modified>
</cp:coreProperties>
</file>